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Lst>
  <p:sldSz cx="30240288" cy="42840275"/>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94" userDrawn="1">
          <p15:clr>
            <a:srgbClr val="A4A3A4"/>
          </p15:clr>
        </p15:guide>
        <p15:guide id="2" pos="95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DAD4715-EEFB-EBC2-9E20-2EDB229132E3}" name="Amy Bobbins" initials="AB" userId="S::amy.bobbins@dsru.org::5350bc41-7709-4ee0-83f6-4b84da9feccc" providerId="AD"/>
  <p188:author id="{29BF8420-530A-D9CB-D3A3-07DB69EE796E}" name="Debabrata Roy" initials="DR" userId="S::debabrata.roy@dsru.org::48c2da77-c583-40a7-acaa-c7a127b75ac0" providerId="AD"/>
  <p188:author id="{9F799028-ED81-B877-14F5-240F758EDBF0}" name="Elizabeth Lynn" initials="EL" userId="S::elizabeth.lynn@dsru.org::01a63166-46c2-46c0-8a72-ee28ce424b52" providerId="AD"/>
  <p188:author id="{B33C2793-3E97-3A1B-9528-0598FDF40E3B}" name="Miranda Davies" initials="MD" userId="S::miranda.davies@dsru.org::dbd967f8-df5d-4551-8b5f-bddd934ac7b8" providerId="AD"/>
  <p188:author id="{4F263FC2-6CAD-8026-5B86-C00A9B726ECA}" name="Samantha Lane" initials="SL" userId="S::samantha.lane@dsru.org::4eff1fb1-22c8-46a7-a980-d2ea35278891" providerId="AD"/>
  <p188:author id="{A29305C3-08D1-011C-E0CA-747B89C6FFB3}" name="Sandeep Dhanda" initials="sD" userId="S::sandeep.dhanda@dsru.org::b9cf6412-3e4f-4faf-ab32-47bac25d24e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AB"/>
    <a:srgbClr val="FFFFFF"/>
    <a:srgbClr val="244486"/>
    <a:srgbClr val="F0AF4E"/>
    <a:srgbClr val="E2436D"/>
    <a:srgbClr val="93DBDB"/>
    <a:srgbClr val="007673"/>
    <a:srgbClr val="004A48"/>
    <a:srgbClr val="D1E0FF"/>
    <a:srgbClr val="8BB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068" autoAdjust="0"/>
    <p:restoredTop sz="96247" autoAdjust="0"/>
  </p:normalViewPr>
  <p:slideViewPr>
    <p:cSldViewPr snapToGrid="0">
      <p:cViewPr varScale="1">
        <p:scale>
          <a:sx n="20" d="100"/>
          <a:sy n="20" d="100"/>
        </p:scale>
        <p:origin x="3516" y="108"/>
      </p:cViewPr>
      <p:guideLst>
        <p:guide orient="horz" pos="13494"/>
        <p:guide pos="9524"/>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6D6233-621F-4405-8F68-3A49F980A0BF}" type="doc">
      <dgm:prSet loTypeId="urn:microsoft.com/office/officeart/2005/8/layout/list1" loCatId="list" qsTypeId="urn:microsoft.com/office/officeart/2005/8/quickstyle/simple1" qsCatId="simple" csTypeId="urn:microsoft.com/office/officeart/2005/8/colors/accent3_1" csCatId="accent3" phldr="1"/>
      <dgm:spPr/>
      <dgm:t>
        <a:bodyPr/>
        <a:lstStyle/>
        <a:p>
          <a:endParaRPr lang="en-US"/>
        </a:p>
      </dgm:t>
    </dgm:pt>
    <dgm:pt modelId="{E9D697D7-27B8-400A-9128-9B74AE8786EB}">
      <dgm:prSet phldrT="[Text]" custT="1"/>
      <dgm:spPr/>
      <dgm:t>
        <a:bodyPr/>
        <a:lstStyle/>
        <a:p>
          <a:r>
            <a:rPr lang="en-GB" sz="4200" dirty="0">
              <a:solidFill>
                <a:schemeClr val="tx1"/>
              </a:solidFill>
              <a:latin typeface="+mn-lt"/>
              <a:cs typeface="Arial" panose="020B0604020202020204" pitchFamily="34" charset="0"/>
            </a:rPr>
            <a:t>Site and patient recruitment</a:t>
          </a:r>
          <a:endParaRPr lang="en-US" sz="4200" dirty="0">
            <a:solidFill>
              <a:schemeClr val="tx1"/>
            </a:solidFill>
            <a:latin typeface="+mn-lt"/>
            <a:cs typeface="Arial" panose="020B0604020202020204" pitchFamily="34" charset="0"/>
          </a:endParaRPr>
        </a:p>
      </dgm:t>
    </dgm:pt>
    <dgm:pt modelId="{324CE3D0-8833-47B4-8468-2FC36D6AA02A}" type="parTrans" cxnId="{3C87274F-CDEA-431D-8208-7449BC5C862E}">
      <dgm:prSet/>
      <dgm:spPr/>
      <dgm:t>
        <a:bodyPr/>
        <a:lstStyle/>
        <a:p>
          <a:endParaRPr lang="en-US" sz="4400">
            <a:latin typeface="+mn-lt"/>
            <a:cs typeface="Arial" panose="020B0604020202020204" pitchFamily="34" charset="0"/>
          </a:endParaRPr>
        </a:p>
      </dgm:t>
    </dgm:pt>
    <dgm:pt modelId="{484A8565-AC21-4673-9B20-C03C159E71A6}" type="sibTrans" cxnId="{3C87274F-CDEA-431D-8208-7449BC5C862E}">
      <dgm:prSet/>
      <dgm:spPr/>
      <dgm:t>
        <a:bodyPr/>
        <a:lstStyle/>
        <a:p>
          <a:endParaRPr lang="en-US" sz="4400">
            <a:latin typeface="+mn-lt"/>
            <a:cs typeface="Arial" panose="020B0604020202020204" pitchFamily="34" charset="0"/>
          </a:endParaRPr>
        </a:p>
      </dgm:t>
    </dgm:pt>
    <dgm:pt modelId="{CFAFCFBA-52ED-4EA1-B150-3F2A5A10F6D8}">
      <dgm:prSet phldrT="[Text]" custT="1"/>
      <dgm:spPr>
        <a:ln w="76200">
          <a:solidFill>
            <a:schemeClr val="accent1"/>
          </a:solidFill>
        </a:ln>
      </dgm:spPr>
      <dgm:t>
        <a:bodyPr/>
        <a:lstStyle/>
        <a:p>
          <a:r>
            <a:rPr lang="en-GB" sz="4200" dirty="0"/>
            <a:t>9 sites participated</a:t>
          </a:r>
          <a:endParaRPr lang="en-US" sz="4200" dirty="0">
            <a:latin typeface="+mn-lt"/>
            <a:cs typeface="Arial" panose="020B0604020202020204" pitchFamily="34" charset="0"/>
          </a:endParaRPr>
        </a:p>
      </dgm:t>
    </dgm:pt>
    <dgm:pt modelId="{E2752602-7842-451A-84A3-D2416C412EED}" type="parTrans" cxnId="{9D5EDC0C-ABAD-40AD-820A-638778C81141}">
      <dgm:prSet/>
      <dgm:spPr/>
      <dgm:t>
        <a:bodyPr/>
        <a:lstStyle/>
        <a:p>
          <a:endParaRPr lang="en-US" sz="4400">
            <a:latin typeface="+mn-lt"/>
            <a:cs typeface="Arial" panose="020B0604020202020204" pitchFamily="34" charset="0"/>
          </a:endParaRPr>
        </a:p>
      </dgm:t>
    </dgm:pt>
    <dgm:pt modelId="{209F148E-4C82-454F-BFF0-53AE5AEB713E}" type="sibTrans" cxnId="{9D5EDC0C-ABAD-40AD-820A-638778C81141}">
      <dgm:prSet/>
      <dgm:spPr/>
      <dgm:t>
        <a:bodyPr/>
        <a:lstStyle/>
        <a:p>
          <a:endParaRPr lang="en-US" sz="4400">
            <a:latin typeface="+mn-lt"/>
            <a:cs typeface="Arial" panose="020B0604020202020204" pitchFamily="34" charset="0"/>
          </a:endParaRPr>
        </a:p>
      </dgm:t>
    </dgm:pt>
    <dgm:pt modelId="{EAA4FE44-23B2-433C-8751-98699A0061A0}">
      <dgm:prSet phldrT="[Text]" custT="1"/>
      <dgm:spPr/>
      <dgm:t>
        <a:bodyPr/>
        <a:lstStyle/>
        <a:p>
          <a:r>
            <a:rPr lang="en-GB" sz="4200" dirty="0">
              <a:solidFill>
                <a:schemeClr val="tx1"/>
              </a:solidFill>
              <a:latin typeface="+mn-lt"/>
              <a:cs typeface="Arial" panose="020B0604020202020204" pitchFamily="34" charset="0"/>
            </a:rPr>
            <a:t>Demographics</a:t>
          </a:r>
          <a:endParaRPr lang="en-US" sz="4200" dirty="0">
            <a:solidFill>
              <a:schemeClr val="tx1"/>
            </a:solidFill>
            <a:latin typeface="+mn-lt"/>
            <a:cs typeface="Arial" panose="020B0604020202020204" pitchFamily="34" charset="0"/>
          </a:endParaRPr>
        </a:p>
      </dgm:t>
    </dgm:pt>
    <dgm:pt modelId="{3F09D8D1-ABD6-4111-B242-5E816D11EC25}" type="parTrans" cxnId="{466AEEB7-DACA-427C-9B6F-1C32CA178850}">
      <dgm:prSet/>
      <dgm:spPr/>
      <dgm:t>
        <a:bodyPr/>
        <a:lstStyle/>
        <a:p>
          <a:endParaRPr lang="en-US" sz="4400">
            <a:latin typeface="+mn-lt"/>
            <a:cs typeface="Arial" panose="020B0604020202020204" pitchFamily="34" charset="0"/>
          </a:endParaRPr>
        </a:p>
      </dgm:t>
    </dgm:pt>
    <dgm:pt modelId="{C3C727D2-162E-40FB-82C2-1D1E3AF6AEB9}" type="sibTrans" cxnId="{466AEEB7-DACA-427C-9B6F-1C32CA178850}">
      <dgm:prSet/>
      <dgm:spPr/>
      <dgm:t>
        <a:bodyPr/>
        <a:lstStyle/>
        <a:p>
          <a:endParaRPr lang="en-US" sz="4400">
            <a:latin typeface="+mn-lt"/>
            <a:cs typeface="Arial" panose="020B0604020202020204" pitchFamily="34" charset="0"/>
          </a:endParaRPr>
        </a:p>
      </dgm:t>
    </dgm:pt>
    <dgm:pt modelId="{3E2A6FDC-04C2-4C5F-87A8-70EC8B49DDF1}">
      <dgm:prSet phldrT="[Text]" custT="1"/>
      <dgm:spPr>
        <a:ln w="76200">
          <a:solidFill>
            <a:schemeClr val="accent1"/>
          </a:solidFill>
        </a:ln>
      </dgm:spPr>
      <dgm:t>
        <a:bodyPr/>
        <a:lstStyle/>
        <a:p>
          <a:pPr>
            <a:buFont typeface="Symbol" panose="05050102010706020507" pitchFamily="18" charset="2"/>
            <a:buChar char=""/>
          </a:pPr>
          <a:r>
            <a:rPr lang="en-GB" sz="4200" dirty="0"/>
            <a:t>58.2% female</a:t>
          </a:r>
          <a:endParaRPr lang="en-US" sz="4200" dirty="0">
            <a:latin typeface="+mn-lt"/>
            <a:cs typeface="Arial" panose="020B0604020202020204" pitchFamily="34" charset="0"/>
          </a:endParaRPr>
        </a:p>
      </dgm:t>
    </dgm:pt>
    <dgm:pt modelId="{DEF15A3F-BF3F-4FB0-8DB1-FADF51965E27}" type="parTrans" cxnId="{91982075-13F2-47F3-9928-957A77EAD6E7}">
      <dgm:prSet/>
      <dgm:spPr/>
      <dgm:t>
        <a:bodyPr/>
        <a:lstStyle/>
        <a:p>
          <a:endParaRPr lang="en-US" sz="4400">
            <a:latin typeface="+mn-lt"/>
            <a:cs typeface="Arial" panose="020B0604020202020204" pitchFamily="34" charset="0"/>
          </a:endParaRPr>
        </a:p>
      </dgm:t>
    </dgm:pt>
    <dgm:pt modelId="{EA755734-8804-4301-AC46-975F9180C6A8}" type="sibTrans" cxnId="{91982075-13F2-47F3-9928-957A77EAD6E7}">
      <dgm:prSet/>
      <dgm:spPr/>
      <dgm:t>
        <a:bodyPr/>
        <a:lstStyle/>
        <a:p>
          <a:endParaRPr lang="en-US" sz="4400">
            <a:latin typeface="+mn-lt"/>
            <a:cs typeface="Arial" panose="020B0604020202020204" pitchFamily="34" charset="0"/>
          </a:endParaRPr>
        </a:p>
      </dgm:t>
    </dgm:pt>
    <dgm:pt modelId="{4F1A7E9E-57CF-4979-B285-CCA7A3B05E90}">
      <dgm:prSet phldrT="[Text]" custT="1"/>
      <dgm:spPr/>
      <dgm:t>
        <a:bodyPr/>
        <a:lstStyle/>
        <a:p>
          <a:r>
            <a:rPr lang="en-GB" sz="4200" dirty="0">
              <a:solidFill>
                <a:schemeClr val="tx1"/>
              </a:solidFill>
              <a:latin typeface="+mn-lt"/>
              <a:cs typeface="Arial" panose="020B0604020202020204" pitchFamily="34" charset="0"/>
            </a:rPr>
            <a:t>Indication</a:t>
          </a:r>
          <a:endParaRPr lang="en-US" sz="4200" dirty="0">
            <a:solidFill>
              <a:schemeClr val="tx1"/>
            </a:solidFill>
            <a:latin typeface="+mn-lt"/>
            <a:cs typeface="Arial" panose="020B0604020202020204" pitchFamily="34" charset="0"/>
          </a:endParaRPr>
        </a:p>
      </dgm:t>
    </dgm:pt>
    <dgm:pt modelId="{AB19F445-9CE7-410C-A948-F3A07555CC7F}" type="parTrans" cxnId="{B596218A-D804-44CD-AC20-3DCBC1A7A61E}">
      <dgm:prSet/>
      <dgm:spPr/>
      <dgm:t>
        <a:bodyPr/>
        <a:lstStyle/>
        <a:p>
          <a:endParaRPr lang="en-US" sz="4400">
            <a:latin typeface="+mn-lt"/>
            <a:cs typeface="Arial" panose="020B0604020202020204" pitchFamily="34" charset="0"/>
          </a:endParaRPr>
        </a:p>
      </dgm:t>
    </dgm:pt>
    <dgm:pt modelId="{28521F1B-AB63-4276-89BD-A1C7A6950B72}" type="sibTrans" cxnId="{B596218A-D804-44CD-AC20-3DCBC1A7A61E}">
      <dgm:prSet/>
      <dgm:spPr/>
      <dgm:t>
        <a:bodyPr/>
        <a:lstStyle/>
        <a:p>
          <a:endParaRPr lang="en-US" sz="4400">
            <a:latin typeface="+mn-lt"/>
            <a:cs typeface="Arial" panose="020B0604020202020204" pitchFamily="34" charset="0"/>
          </a:endParaRPr>
        </a:p>
      </dgm:t>
    </dgm:pt>
    <dgm:pt modelId="{14CAD5EE-0EFC-418D-96DF-215CCD64913E}">
      <dgm:prSet phldrT="[Text]" custT="1"/>
      <dgm:spPr>
        <a:ln w="76200">
          <a:solidFill>
            <a:schemeClr val="accent1"/>
          </a:solidFill>
        </a:ln>
      </dgm:spPr>
      <dgm:t>
        <a:bodyPr/>
        <a:lstStyle/>
        <a:p>
          <a:pPr>
            <a:buFont typeface="Symbol" panose="05050102010706020507" pitchFamily="18" charset="2"/>
            <a:buChar char=""/>
          </a:pPr>
          <a:r>
            <a:rPr lang="en-GB" sz="4200" dirty="0"/>
            <a:t>94.7% treated for prevention of pain</a:t>
          </a:r>
          <a:endParaRPr lang="en-US" sz="4200" dirty="0">
            <a:latin typeface="+mn-lt"/>
            <a:cs typeface="Arial" panose="020B0604020202020204" pitchFamily="34" charset="0"/>
          </a:endParaRPr>
        </a:p>
      </dgm:t>
    </dgm:pt>
    <dgm:pt modelId="{F2B3963F-1752-4F3F-BE13-E17FB735A691}" type="parTrans" cxnId="{FC6D8952-5EF7-4FB2-B0C0-39789C2E1081}">
      <dgm:prSet/>
      <dgm:spPr/>
      <dgm:t>
        <a:bodyPr/>
        <a:lstStyle/>
        <a:p>
          <a:endParaRPr lang="en-US" sz="4400">
            <a:latin typeface="+mn-lt"/>
            <a:cs typeface="Arial" panose="020B0604020202020204" pitchFamily="34" charset="0"/>
          </a:endParaRPr>
        </a:p>
      </dgm:t>
    </dgm:pt>
    <dgm:pt modelId="{44B5E36B-CBB7-41F7-B328-EA9DA3FF8F4E}" type="sibTrans" cxnId="{FC6D8952-5EF7-4FB2-B0C0-39789C2E1081}">
      <dgm:prSet/>
      <dgm:spPr/>
      <dgm:t>
        <a:bodyPr/>
        <a:lstStyle/>
        <a:p>
          <a:endParaRPr lang="en-US" sz="4400">
            <a:latin typeface="+mn-lt"/>
            <a:cs typeface="Arial" panose="020B0604020202020204" pitchFamily="34" charset="0"/>
          </a:endParaRPr>
        </a:p>
      </dgm:t>
    </dgm:pt>
    <dgm:pt modelId="{E0DDB26B-3B7B-4EC3-9AF2-335A9A317E1F}">
      <dgm:prSet custT="1"/>
      <dgm:spPr/>
      <dgm:t>
        <a:bodyPr/>
        <a:lstStyle/>
        <a:p>
          <a:r>
            <a:rPr lang="en-GB" sz="4200" dirty="0">
              <a:solidFill>
                <a:schemeClr val="tx1"/>
              </a:solidFill>
              <a:latin typeface="+mn-lt"/>
              <a:cs typeface="Arial" panose="020B0604020202020204" pitchFamily="34" charset="0"/>
            </a:rPr>
            <a:t>Risk factors</a:t>
          </a:r>
          <a:endParaRPr lang="en-US" sz="4200" dirty="0">
            <a:solidFill>
              <a:schemeClr val="tx1"/>
            </a:solidFill>
            <a:latin typeface="+mn-lt"/>
            <a:cs typeface="Arial" panose="020B0604020202020204" pitchFamily="34" charset="0"/>
          </a:endParaRPr>
        </a:p>
      </dgm:t>
    </dgm:pt>
    <dgm:pt modelId="{2ACB40E7-AE93-459B-8A3E-21B8AFD52510}" type="parTrans" cxnId="{A7DE026D-B141-4FFF-92F0-382BA0694491}">
      <dgm:prSet/>
      <dgm:spPr/>
      <dgm:t>
        <a:bodyPr/>
        <a:lstStyle/>
        <a:p>
          <a:endParaRPr lang="en-US" sz="4400">
            <a:latin typeface="+mn-lt"/>
            <a:cs typeface="Arial" panose="020B0604020202020204" pitchFamily="34" charset="0"/>
          </a:endParaRPr>
        </a:p>
      </dgm:t>
    </dgm:pt>
    <dgm:pt modelId="{5306F158-68F3-4F24-BAE1-8E4A1DB1ADA2}" type="sibTrans" cxnId="{A7DE026D-B141-4FFF-92F0-382BA0694491}">
      <dgm:prSet/>
      <dgm:spPr/>
      <dgm:t>
        <a:bodyPr/>
        <a:lstStyle/>
        <a:p>
          <a:endParaRPr lang="en-US" sz="4400">
            <a:latin typeface="+mn-lt"/>
            <a:cs typeface="Arial" panose="020B0604020202020204" pitchFamily="34" charset="0"/>
          </a:endParaRPr>
        </a:p>
      </dgm:t>
    </dgm:pt>
    <dgm:pt modelId="{205CD1C8-F0BB-4D85-A08E-49644B74BD2F}">
      <dgm:prSet custT="1"/>
      <dgm:spPr/>
      <dgm:t>
        <a:bodyPr/>
        <a:lstStyle/>
        <a:p>
          <a:r>
            <a:rPr lang="en-GB" sz="4200" dirty="0">
              <a:solidFill>
                <a:schemeClr val="tx1"/>
              </a:solidFill>
              <a:latin typeface="+mn-lt"/>
              <a:cs typeface="Arial" panose="020B0604020202020204" pitchFamily="34" charset="0"/>
            </a:rPr>
            <a:t>Adverse events</a:t>
          </a:r>
          <a:endParaRPr lang="en-US" sz="4200" dirty="0">
            <a:solidFill>
              <a:schemeClr val="tx1"/>
            </a:solidFill>
            <a:latin typeface="+mn-lt"/>
            <a:cs typeface="Arial" panose="020B0604020202020204" pitchFamily="34" charset="0"/>
          </a:endParaRPr>
        </a:p>
      </dgm:t>
    </dgm:pt>
    <dgm:pt modelId="{B61E0BA7-796C-495E-81E3-E14E98D8F41D}" type="parTrans" cxnId="{C91034F9-D409-49DD-AAE5-259B4A1C2F26}">
      <dgm:prSet/>
      <dgm:spPr/>
      <dgm:t>
        <a:bodyPr/>
        <a:lstStyle/>
        <a:p>
          <a:endParaRPr lang="en-US" sz="4400">
            <a:latin typeface="+mn-lt"/>
            <a:cs typeface="Arial" panose="020B0604020202020204" pitchFamily="34" charset="0"/>
          </a:endParaRPr>
        </a:p>
      </dgm:t>
    </dgm:pt>
    <dgm:pt modelId="{C93283AC-5312-4EA9-BDF5-93304FA9985F}" type="sibTrans" cxnId="{C91034F9-D409-49DD-AAE5-259B4A1C2F26}">
      <dgm:prSet/>
      <dgm:spPr/>
      <dgm:t>
        <a:bodyPr/>
        <a:lstStyle/>
        <a:p>
          <a:endParaRPr lang="en-US" sz="4400">
            <a:latin typeface="+mn-lt"/>
            <a:cs typeface="Arial" panose="020B0604020202020204" pitchFamily="34" charset="0"/>
          </a:endParaRPr>
        </a:p>
      </dgm:t>
    </dgm:pt>
    <dgm:pt modelId="{CFE09702-A03E-494F-A2F8-789B9D085489}">
      <dgm:prSet custT="1"/>
      <dgm:spPr>
        <a:ln w="76200">
          <a:solidFill>
            <a:schemeClr val="accent1"/>
          </a:solidFill>
        </a:ln>
      </dgm:spPr>
      <dgm:t>
        <a:bodyPr/>
        <a:lstStyle/>
        <a:p>
          <a:r>
            <a:rPr lang="en-GB" sz="4200" dirty="0"/>
            <a:t>56.3% had one or more disorders listed as either a contraindication or special warnings and precautions in the Summary of Product Characteristics (SmPC)</a:t>
          </a:r>
          <a:endParaRPr lang="en-US" sz="4400" dirty="0">
            <a:latin typeface="+mn-lt"/>
            <a:cs typeface="Arial" panose="020B0604020202020204" pitchFamily="34" charset="0"/>
          </a:endParaRPr>
        </a:p>
      </dgm:t>
    </dgm:pt>
    <dgm:pt modelId="{E4A5911A-F7D6-4234-B0E9-F28BC2DCDACC}" type="parTrans" cxnId="{F2236634-6498-477A-BF13-0470556C0D5A}">
      <dgm:prSet/>
      <dgm:spPr/>
      <dgm:t>
        <a:bodyPr/>
        <a:lstStyle/>
        <a:p>
          <a:endParaRPr lang="en-US" sz="4400">
            <a:latin typeface="+mn-lt"/>
            <a:cs typeface="Arial" panose="020B0604020202020204" pitchFamily="34" charset="0"/>
          </a:endParaRPr>
        </a:p>
      </dgm:t>
    </dgm:pt>
    <dgm:pt modelId="{E4C2F290-4FC7-4494-89FE-824F78E95B14}" type="sibTrans" cxnId="{F2236634-6498-477A-BF13-0470556C0D5A}">
      <dgm:prSet/>
      <dgm:spPr/>
      <dgm:t>
        <a:bodyPr/>
        <a:lstStyle/>
        <a:p>
          <a:endParaRPr lang="en-US" sz="4400">
            <a:latin typeface="+mn-lt"/>
            <a:cs typeface="Arial" panose="020B0604020202020204" pitchFamily="34" charset="0"/>
          </a:endParaRPr>
        </a:p>
      </dgm:t>
    </dgm:pt>
    <dgm:pt modelId="{F2C5A1A9-FB81-4255-84FD-142E55D80570}">
      <dgm:prSet custT="1"/>
      <dgm:spPr>
        <a:ln w="76200">
          <a:solidFill>
            <a:schemeClr val="accent1"/>
          </a:solidFill>
        </a:ln>
      </dgm:spPr>
      <dgm:t>
        <a:bodyPr/>
        <a:lstStyle/>
        <a:p>
          <a:pPr>
            <a:buFont typeface="Symbol" panose="05050102010706020507" pitchFamily="18" charset="2"/>
            <a:buChar char=""/>
          </a:pPr>
          <a:r>
            <a:rPr lang="en-GB" sz="4200" dirty="0"/>
            <a:t>297 AEs (237 non-serious; 60 serious) reported in 152 patients. Most frequently reported: </a:t>
          </a:r>
          <a:endParaRPr lang="en-US" sz="4200" dirty="0">
            <a:latin typeface="+mn-lt"/>
            <a:cs typeface="Arial" panose="020B0604020202020204" pitchFamily="34" charset="0"/>
          </a:endParaRPr>
        </a:p>
      </dgm:t>
    </dgm:pt>
    <dgm:pt modelId="{A6310595-955A-4D81-A5C4-9EFEF35BFE67}" type="parTrans" cxnId="{DACFF884-EAF0-4F50-8708-47717EBC986B}">
      <dgm:prSet/>
      <dgm:spPr/>
      <dgm:t>
        <a:bodyPr/>
        <a:lstStyle/>
        <a:p>
          <a:endParaRPr lang="en-US" sz="4400">
            <a:latin typeface="+mn-lt"/>
            <a:cs typeface="Arial" panose="020B0604020202020204" pitchFamily="34" charset="0"/>
          </a:endParaRPr>
        </a:p>
      </dgm:t>
    </dgm:pt>
    <dgm:pt modelId="{74CB37E6-4786-45CA-95E4-030DC52C2775}" type="sibTrans" cxnId="{DACFF884-EAF0-4F50-8708-47717EBC986B}">
      <dgm:prSet/>
      <dgm:spPr/>
      <dgm:t>
        <a:bodyPr/>
        <a:lstStyle/>
        <a:p>
          <a:endParaRPr lang="en-US" sz="4400">
            <a:latin typeface="+mn-lt"/>
            <a:cs typeface="Arial" panose="020B0604020202020204" pitchFamily="34" charset="0"/>
          </a:endParaRPr>
        </a:p>
      </dgm:t>
    </dgm:pt>
    <dgm:pt modelId="{5EE454B5-90D1-4521-96A5-0B47B8DF27E0}">
      <dgm:prSet custT="1"/>
      <dgm:spPr/>
      <dgm:t>
        <a:bodyPr/>
        <a:lstStyle/>
        <a:p>
          <a:pPr>
            <a:buFont typeface="Symbol" panose="05050102010706020507" pitchFamily="18" charset="2"/>
            <a:buChar char=""/>
          </a:pPr>
          <a:r>
            <a:rPr lang="en-GB" sz="4200" dirty="0"/>
            <a:t>1592 eligible patients recruited between 4</a:t>
          </a:r>
          <a:r>
            <a:rPr lang="en-GB" sz="4200" baseline="30000" dirty="0"/>
            <a:t>th</a:t>
          </a:r>
          <a:r>
            <a:rPr lang="en-GB" sz="4200" dirty="0"/>
            <a:t> May 2022 (study start) and 31st December 2024 (final report data lock point)</a:t>
          </a:r>
        </a:p>
      </dgm:t>
    </dgm:pt>
    <dgm:pt modelId="{7FF0C5E7-FD05-4A56-9DE8-103B782C5497}" type="parTrans" cxnId="{F1DEE618-C624-4BA5-AA64-E16C0FA2BEB2}">
      <dgm:prSet/>
      <dgm:spPr/>
      <dgm:t>
        <a:bodyPr/>
        <a:lstStyle/>
        <a:p>
          <a:endParaRPr lang="en-GB"/>
        </a:p>
      </dgm:t>
    </dgm:pt>
    <dgm:pt modelId="{935FCF40-65A7-42E7-93ED-75D5C97D2ED3}" type="sibTrans" cxnId="{F1DEE618-C624-4BA5-AA64-E16C0FA2BEB2}">
      <dgm:prSet/>
      <dgm:spPr/>
      <dgm:t>
        <a:bodyPr/>
        <a:lstStyle/>
        <a:p>
          <a:endParaRPr lang="en-GB"/>
        </a:p>
      </dgm:t>
    </dgm:pt>
    <dgm:pt modelId="{419105A4-49C3-47C3-AFB2-F8E67627F59D}">
      <dgm:prSet custT="1"/>
      <dgm:spPr/>
      <dgm:t>
        <a:bodyPr/>
        <a:lstStyle/>
        <a:p>
          <a:pPr>
            <a:buFont typeface="Symbol" panose="05050102010706020507" pitchFamily="18" charset="2"/>
            <a:buChar char=""/>
          </a:pPr>
          <a:r>
            <a:rPr lang="en-GB" sz="4200" dirty="0"/>
            <a:t>20.5% of males and females aged 51-60 years</a:t>
          </a:r>
        </a:p>
      </dgm:t>
    </dgm:pt>
    <dgm:pt modelId="{0917DDEA-7463-45C1-8B1A-FCCB74EB2BB4}" type="parTrans" cxnId="{930C1DFD-50CA-45D5-8307-EB21C4513CA8}">
      <dgm:prSet/>
      <dgm:spPr/>
      <dgm:t>
        <a:bodyPr/>
        <a:lstStyle/>
        <a:p>
          <a:endParaRPr lang="en-GB"/>
        </a:p>
      </dgm:t>
    </dgm:pt>
    <dgm:pt modelId="{3A1B4B8F-8B7C-4FA4-B31C-8705F9639B18}" type="sibTrans" cxnId="{930C1DFD-50CA-45D5-8307-EB21C4513CA8}">
      <dgm:prSet/>
      <dgm:spPr/>
      <dgm:t>
        <a:bodyPr/>
        <a:lstStyle/>
        <a:p>
          <a:endParaRPr lang="en-GB"/>
        </a:p>
      </dgm:t>
    </dgm:pt>
    <dgm:pt modelId="{86BB5625-3C07-4382-9817-588C727E9EF0}">
      <dgm:prSet custT="1"/>
      <dgm:spPr/>
      <dgm:t>
        <a:bodyPr/>
        <a:lstStyle/>
        <a:p>
          <a:pPr>
            <a:buFont typeface="Symbol" panose="05050102010706020507" pitchFamily="18" charset="2"/>
            <a:buChar char=""/>
          </a:pPr>
          <a:r>
            <a:rPr lang="en-GB" sz="4200" dirty="0"/>
            <a:t>5.3% treated for treatment of moderate to severe pain</a:t>
          </a:r>
        </a:p>
      </dgm:t>
    </dgm:pt>
    <dgm:pt modelId="{CA67FCDA-F4FE-42CE-ABA9-CC683296D879}" type="parTrans" cxnId="{9F0BFC00-E627-4EC1-A86D-DE8486374F44}">
      <dgm:prSet/>
      <dgm:spPr/>
      <dgm:t>
        <a:bodyPr/>
        <a:lstStyle/>
        <a:p>
          <a:endParaRPr lang="en-GB"/>
        </a:p>
      </dgm:t>
    </dgm:pt>
    <dgm:pt modelId="{0A5B7877-DC3A-408F-A7DB-0F01D4BBFA36}" type="sibTrans" cxnId="{9F0BFC00-E627-4EC1-A86D-DE8486374F44}">
      <dgm:prSet/>
      <dgm:spPr/>
      <dgm:t>
        <a:bodyPr/>
        <a:lstStyle/>
        <a:p>
          <a:endParaRPr lang="en-GB"/>
        </a:p>
      </dgm:t>
    </dgm:pt>
    <dgm:pt modelId="{F54F1ECF-0158-4C1A-BD70-06B618A01565}">
      <dgm:prSet custT="1"/>
      <dgm:spPr/>
      <dgm:t>
        <a:bodyPr/>
        <a:lstStyle/>
        <a:p>
          <a:pPr>
            <a:buFont typeface="Wingdings" panose="05000000000000000000" pitchFamily="2" charset="2"/>
            <a:buChar char=""/>
          </a:pPr>
          <a:r>
            <a:rPr lang="en-GB" sz="4200" dirty="0"/>
            <a:t>pain (2.6%)</a:t>
          </a:r>
        </a:p>
      </dgm:t>
    </dgm:pt>
    <dgm:pt modelId="{44BE428D-85DC-455C-89A9-80F7C2FF5B71}" type="parTrans" cxnId="{6A3B5152-5363-4DBF-B90D-4BF90B351AD3}">
      <dgm:prSet/>
      <dgm:spPr/>
      <dgm:t>
        <a:bodyPr/>
        <a:lstStyle/>
        <a:p>
          <a:endParaRPr lang="en-GB"/>
        </a:p>
      </dgm:t>
    </dgm:pt>
    <dgm:pt modelId="{7EFDE4B0-F94A-464F-AD69-771CBD9974A9}" type="sibTrans" cxnId="{6A3B5152-5363-4DBF-B90D-4BF90B351AD3}">
      <dgm:prSet/>
      <dgm:spPr/>
      <dgm:t>
        <a:bodyPr/>
        <a:lstStyle/>
        <a:p>
          <a:endParaRPr lang="en-GB"/>
        </a:p>
      </dgm:t>
    </dgm:pt>
    <dgm:pt modelId="{B922E5FD-8A4E-4A22-B045-38AB4588B50E}">
      <dgm:prSet custT="1"/>
      <dgm:spPr/>
      <dgm:t>
        <a:bodyPr/>
        <a:lstStyle/>
        <a:p>
          <a:pPr>
            <a:buFont typeface="Wingdings" panose="05000000000000000000" pitchFamily="2" charset="2"/>
            <a:buChar char=""/>
          </a:pPr>
          <a:r>
            <a:rPr lang="en-GB" sz="4200" dirty="0"/>
            <a:t>vomiting (1.0%)</a:t>
          </a:r>
        </a:p>
      </dgm:t>
    </dgm:pt>
    <dgm:pt modelId="{B65FC8E2-36C3-45D3-9C3B-56CE80D900B4}" type="parTrans" cxnId="{ECDBEEB8-1D03-430E-9293-362642EA9D8B}">
      <dgm:prSet/>
      <dgm:spPr/>
      <dgm:t>
        <a:bodyPr/>
        <a:lstStyle/>
        <a:p>
          <a:endParaRPr lang="en-GB"/>
        </a:p>
      </dgm:t>
    </dgm:pt>
    <dgm:pt modelId="{696AA145-126E-4D2B-82E8-87441199198E}" type="sibTrans" cxnId="{ECDBEEB8-1D03-430E-9293-362642EA9D8B}">
      <dgm:prSet/>
      <dgm:spPr/>
      <dgm:t>
        <a:bodyPr/>
        <a:lstStyle/>
        <a:p>
          <a:endParaRPr lang="en-GB"/>
        </a:p>
      </dgm:t>
    </dgm:pt>
    <dgm:pt modelId="{5CADADD3-4139-47E3-ABAA-933EA10CBC1B}">
      <dgm:prSet custT="1"/>
      <dgm:spPr/>
      <dgm:t>
        <a:bodyPr/>
        <a:lstStyle/>
        <a:p>
          <a:pPr>
            <a:buFont typeface="Wingdings" panose="05000000000000000000" pitchFamily="2" charset="2"/>
            <a:buChar char=""/>
          </a:pPr>
          <a:r>
            <a:rPr lang="en-GB" sz="4200" dirty="0"/>
            <a:t>nausea (0.9%)</a:t>
          </a:r>
        </a:p>
      </dgm:t>
    </dgm:pt>
    <dgm:pt modelId="{B48B19C5-E4BD-47B3-BECC-4E648A332FD2}" type="parTrans" cxnId="{ADF6BE58-7574-4AEC-906C-03FA7F537534}">
      <dgm:prSet/>
      <dgm:spPr/>
      <dgm:t>
        <a:bodyPr/>
        <a:lstStyle/>
        <a:p>
          <a:endParaRPr lang="en-GB"/>
        </a:p>
      </dgm:t>
    </dgm:pt>
    <dgm:pt modelId="{80580266-A716-4A4A-9B5B-042A94FC30F3}" type="sibTrans" cxnId="{ADF6BE58-7574-4AEC-906C-03FA7F537534}">
      <dgm:prSet/>
      <dgm:spPr/>
      <dgm:t>
        <a:bodyPr/>
        <a:lstStyle/>
        <a:p>
          <a:endParaRPr lang="en-GB"/>
        </a:p>
      </dgm:t>
    </dgm:pt>
    <dgm:pt modelId="{292B75D6-1D11-4838-AF57-4DD0011A170D}">
      <dgm:prSet custT="1"/>
      <dgm:spPr/>
      <dgm:t>
        <a:bodyPr/>
        <a:lstStyle/>
        <a:p>
          <a:pPr>
            <a:buFont typeface="Symbol" panose="05050102010706020507" pitchFamily="18" charset="2"/>
            <a:buChar char=""/>
          </a:pPr>
          <a:r>
            <a:rPr lang="en-GB" sz="4200" dirty="0"/>
            <a:t>219 AEs reported within 24 hours after the diclofenac sodium injection</a:t>
          </a:r>
        </a:p>
      </dgm:t>
    </dgm:pt>
    <dgm:pt modelId="{9E769D03-9418-45F1-B56B-D714554EEFD9}" type="parTrans" cxnId="{94862DED-871C-4C89-88CE-0C6C444732D3}">
      <dgm:prSet/>
      <dgm:spPr/>
      <dgm:t>
        <a:bodyPr/>
        <a:lstStyle/>
        <a:p>
          <a:endParaRPr lang="en-GB"/>
        </a:p>
      </dgm:t>
    </dgm:pt>
    <dgm:pt modelId="{6CAF8545-F117-4B89-90FD-70E66E1E7EF4}" type="sibTrans" cxnId="{94862DED-871C-4C89-88CE-0C6C444732D3}">
      <dgm:prSet/>
      <dgm:spPr/>
      <dgm:t>
        <a:bodyPr/>
        <a:lstStyle/>
        <a:p>
          <a:endParaRPr lang="en-GB"/>
        </a:p>
      </dgm:t>
    </dgm:pt>
    <dgm:pt modelId="{78FC0906-834D-43B1-A015-FEA488FDFE6E}">
      <dgm:prSet custT="1"/>
      <dgm:spPr/>
      <dgm:t>
        <a:bodyPr/>
        <a:lstStyle/>
        <a:p>
          <a:pPr>
            <a:buFont typeface="Symbol" panose="05050102010706020507" pitchFamily="18" charset="2"/>
            <a:buChar char=""/>
          </a:pPr>
          <a:r>
            <a:rPr lang="en-GB" sz="4200" dirty="0"/>
            <a:t>78 AEs reported more than 24 hours after the diclofenac sodium injection</a:t>
          </a:r>
        </a:p>
      </dgm:t>
    </dgm:pt>
    <dgm:pt modelId="{1982D69C-BABC-49A8-868D-CC182F4AD919}" type="parTrans" cxnId="{21877DB5-8FB4-4D2E-A061-AFB4BE9DF390}">
      <dgm:prSet/>
      <dgm:spPr/>
      <dgm:t>
        <a:bodyPr/>
        <a:lstStyle/>
        <a:p>
          <a:endParaRPr lang="en-GB"/>
        </a:p>
      </dgm:t>
    </dgm:pt>
    <dgm:pt modelId="{00DF9D05-66EB-49C8-B91D-E21D83411660}" type="sibTrans" cxnId="{21877DB5-8FB4-4D2E-A061-AFB4BE9DF390}">
      <dgm:prSet/>
      <dgm:spPr/>
      <dgm:t>
        <a:bodyPr/>
        <a:lstStyle/>
        <a:p>
          <a:endParaRPr lang="en-GB"/>
        </a:p>
      </dgm:t>
    </dgm:pt>
    <dgm:pt modelId="{7DB32785-1219-4291-AC28-0E5456DA6B56}">
      <dgm:prSet custT="1"/>
      <dgm:spPr/>
      <dgm:t>
        <a:bodyPr/>
        <a:lstStyle/>
        <a:p>
          <a:pPr>
            <a:buFont typeface="Symbol" panose="05050102010706020507" pitchFamily="18" charset="2"/>
            <a:buChar char=""/>
          </a:pPr>
          <a:r>
            <a:rPr lang="en-GB" sz="4200" dirty="0"/>
            <a:t>Cumulative incidence of serious AEs was low (2.7%); the highest incidence of any serious AE was 0.5% (urinary retention)</a:t>
          </a:r>
        </a:p>
      </dgm:t>
    </dgm:pt>
    <dgm:pt modelId="{C770988F-2D93-4977-84A4-8877B8B17E84}" type="parTrans" cxnId="{DB17CE77-5DD4-4F0A-9B2A-A08666A42745}">
      <dgm:prSet/>
      <dgm:spPr/>
      <dgm:t>
        <a:bodyPr/>
        <a:lstStyle/>
        <a:p>
          <a:endParaRPr lang="en-GB"/>
        </a:p>
      </dgm:t>
    </dgm:pt>
    <dgm:pt modelId="{0D12D3F3-6F2B-44A3-A8CE-7BE6248D9683}" type="sibTrans" cxnId="{DB17CE77-5DD4-4F0A-9B2A-A08666A42745}">
      <dgm:prSet/>
      <dgm:spPr/>
      <dgm:t>
        <a:bodyPr/>
        <a:lstStyle/>
        <a:p>
          <a:endParaRPr lang="en-GB"/>
        </a:p>
      </dgm:t>
    </dgm:pt>
    <dgm:pt modelId="{5B03B72D-1663-491B-9829-D679D18761F4}" type="pres">
      <dgm:prSet presAssocID="{016D6233-621F-4405-8F68-3A49F980A0BF}" presName="linear" presStyleCnt="0">
        <dgm:presLayoutVars>
          <dgm:dir/>
          <dgm:animLvl val="lvl"/>
          <dgm:resizeHandles val="exact"/>
        </dgm:presLayoutVars>
      </dgm:prSet>
      <dgm:spPr/>
    </dgm:pt>
    <dgm:pt modelId="{CF8CB250-013F-46CF-B077-47F038F312A0}" type="pres">
      <dgm:prSet presAssocID="{E9D697D7-27B8-400A-9128-9B74AE8786EB}" presName="parentLin" presStyleCnt="0"/>
      <dgm:spPr/>
    </dgm:pt>
    <dgm:pt modelId="{A97AD7E2-2B19-4FED-8C94-787C2CACD105}" type="pres">
      <dgm:prSet presAssocID="{E9D697D7-27B8-400A-9128-9B74AE8786EB}" presName="parentLeftMargin" presStyleLbl="node1" presStyleIdx="0" presStyleCnt="5"/>
      <dgm:spPr/>
    </dgm:pt>
    <dgm:pt modelId="{407DDCB0-8402-4A05-B1B6-2E69DE4D1DF4}" type="pres">
      <dgm:prSet presAssocID="{E9D697D7-27B8-400A-9128-9B74AE8786EB}" presName="parentText" presStyleLbl="node1" presStyleIdx="0" presStyleCnt="5" custLinFactY="-4657" custLinFactNeighborX="-11957" custLinFactNeighborY="-100000">
        <dgm:presLayoutVars>
          <dgm:chMax val="0"/>
          <dgm:bulletEnabled val="1"/>
        </dgm:presLayoutVars>
      </dgm:prSet>
      <dgm:spPr/>
    </dgm:pt>
    <dgm:pt modelId="{A103B818-1E0E-4E45-A914-7D408A73939F}" type="pres">
      <dgm:prSet presAssocID="{E9D697D7-27B8-400A-9128-9B74AE8786EB}" presName="negativeSpace" presStyleCnt="0"/>
      <dgm:spPr/>
    </dgm:pt>
    <dgm:pt modelId="{6266CC60-04E9-4F5D-90B8-9EBF1A4BDC52}" type="pres">
      <dgm:prSet presAssocID="{E9D697D7-27B8-400A-9128-9B74AE8786EB}" presName="childText" presStyleLbl="conFgAcc1" presStyleIdx="0" presStyleCnt="5">
        <dgm:presLayoutVars>
          <dgm:bulletEnabled val="1"/>
        </dgm:presLayoutVars>
      </dgm:prSet>
      <dgm:spPr/>
    </dgm:pt>
    <dgm:pt modelId="{158B81AA-5FBD-45F6-B437-859F1DFA55D2}" type="pres">
      <dgm:prSet presAssocID="{484A8565-AC21-4673-9B20-C03C159E71A6}" presName="spaceBetweenRectangles" presStyleCnt="0"/>
      <dgm:spPr/>
    </dgm:pt>
    <dgm:pt modelId="{9B5D26BA-9DE1-45EB-93A9-74D32835FDC8}" type="pres">
      <dgm:prSet presAssocID="{EAA4FE44-23B2-433C-8751-98699A0061A0}" presName="parentLin" presStyleCnt="0"/>
      <dgm:spPr/>
    </dgm:pt>
    <dgm:pt modelId="{F311E06F-EDFE-46E3-9A98-F397D07C0B48}" type="pres">
      <dgm:prSet presAssocID="{EAA4FE44-23B2-433C-8751-98699A0061A0}" presName="parentLeftMargin" presStyleLbl="node1" presStyleIdx="0" presStyleCnt="5"/>
      <dgm:spPr/>
    </dgm:pt>
    <dgm:pt modelId="{327A3EA3-4085-4A49-8542-F9C626EA514D}" type="pres">
      <dgm:prSet presAssocID="{EAA4FE44-23B2-433C-8751-98699A0061A0}" presName="parentText" presStyleLbl="node1" presStyleIdx="1" presStyleCnt="5">
        <dgm:presLayoutVars>
          <dgm:chMax val="0"/>
          <dgm:bulletEnabled val="1"/>
        </dgm:presLayoutVars>
      </dgm:prSet>
      <dgm:spPr/>
    </dgm:pt>
    <dgm:pt modelId="{7AE21CEA-2C58-4C8A-AC1E-C29E3881B669}" type="pres">
      <dgm:prSet presAssocID="{EAA4FE44-23B2-433C-8751-98699A0061A0}" presName="negativeSpace" presStyleCnt="0"/>
      <dgm:spPr/>
    </dgm:pt>
    <dgm:pt modelId="{D31A78F6-A960-430D-928E-2F1CF3F9920B}" type="pres">
      <dgm:prSet presAssocID="{EAA4FE44-23B2-433C-8751-98699A0061A0}" presName="childText" presStyleLbl="conFgAcc1" presStyleIdx="1" presStyleCnt="5">
        <dgm:presLayoutVars>
          <dgm:bulletEnabled val="1"/>
        </dgm:presLayoutVars>
      </dgm:prSet>
      <dgm:spPr/>
    </dgm:pt>
    <dgm:pt modelId="{27FB8F75-3319-476D-8C4B-970D1C415DB0}" type="pres">
      <dgm:prSet presAssocID="{C3C727D2-162E-40FB-82C2-1D1E3AF6AEB9}" presName="spaceBetweenRectangles" presStyleCnt="0"/>
      <dgm:spPr/>
    </dgm:pt>
    <dgm:pt modelId="{068663E8-EE9D-43DD-A18D-9352296CC43D}" type="pres">
      <dgm:prSet presAssocID="{4F1A7E9E-57CF-4979-B285-CCA7A3B05E90}" presName="parentLin" presStyleCnt="0"/>
      <dgm:spPr/>
    </dgm:pt>
    <dgm:pt modelId="{D74FAD7D-5D52-471E-B085-1B574D1E46DC}" type="pres">
      <dgm:prSet presAssocID="{4F1A7E9E-57CF-4979-B285-CCA7A3B05E90}" presName="parentLeftMargin" presStyleLbl="node1" presStyleIdx="1" presStyleCnt="5"/>
      <dgm:spPr/>
    </dgm:pt>
    <dgm:pt modelId="{7B1038F8-4E20-479E-B3CE-AFFEB9CE1BF6}" type="pres">
      <dgm:prSet presAssocID="{4F1A7E9E-57CF-4979-B285-CCA7A3B05E90}" presName="parentText" presStyleLbl="node1" presStyleIdx="2" presStyleCnt="5">
        <dgm:presLayoutVars>
          <dgm:chMax val="0"/>
          <dgm:bulletEnabled val="1"/>
        </dgm:presLayoutVars>
      </dgm:prSet>
      <dgm:spPr/>
    </dgm:pt>
    <dgm:pt modelId="{EC871F29-9B95-4B83-9EEF-F0D0E48DD172}" type="pres">
      <dgm:prSet presAssocID="{4F1A7E9E-57CF-4979-B285-CCA7A3B05E90}" presName="negativeSpace" presStyleCnt="0"/>
      <dgm:spPr/>
    </dgm:pt>
    <dgm:pt modelId="{9221FBE5-7E24-4EF1-A02E-023CE9F96A46}" type="pres">
      <dgm:prSet presAssocID="{4F1A7E9E-57CF-4979-B285-CCA7A3B05E90}" presName="childText" presStyleLbl="conFgAcc1" presStyleIdx="2" presStyleCnt="5">
        <dgm:presLayoutVars>
          <dgm:bulletEnabled val="1"/>
        </dgm:presLayoutVars>
      </dgm:prSet>
      <dgm:spPr/>
    </dgm:pt>
    <dgm:pt modelId="{FE7237F9-850E-4E6B-84C2-8BD62D10626B}" type="pres">
      <dgm:prSet presAssocID="{28521F1B-AB63-4276-89BD-A1C7A6950B72}" presName="spaceBetweenRectangles" presStyleCnt="0"/>
      <dgm:spPr/>
    </dgm:pt>
    <dgm:pt modelId="{2DD375DC-7328-4881-9184-2A69AC00F047}" type="pres">
      <dgm:prSet presAssocID="{E0DDB26B-3B7B-4EC3-9AF2-335A9A317E1F}" presName="parentLin" presStyleCnt="0"/>
      <dgm:spPr/>
    </dgm:pt>
    <dgm:pt modelId="{EB26DD66-2589-4DF5-8D86-274B40A60739}" type="pres">
      <dgm:prSet presAssocID="{E0DDB26B-3B7B-4EC3-9AF2-335A9A317E1F}" presName="parentLeftMargin" presStyleLbl="node1" presStyleIdx="2" presStyleCnt="5"/>
      <dgm:spPr/>
    </dgm:pt>
    <dgm:pt modelId="{E8FCCBA5-0518-44DF-B8CB-08EDDFF612FB}" type="pres">
      <dgm:prSet presAssocID="{E0DDB26B-3B7B-4EC3-9AF2-335A9A317E1F}" presName="parentText" presStyleLbl="node1" presStyleIdx="3" presStyleCnt="5">
        <dgm:presLayoutVars>
          <dgm:chMax val="0"/>
          <dgm:bulletEnabled val="1"/>
        </dgm:presLayoutVars>
      </dgm:prSet>
      <dgm:spPr/>
    </dgm:pt>
    <dgm:pt modelId="{C9FDBB32-4806-4A85-8360-8462DEFB1AC9}" type="pres">
      <dgm:prSet presAssocID="{E0DDB26B-3B7B-4EC3-9AF2-335A9A317E1F}" presName="negativeSpace" presStyleCnt="0"/>
      <dgm:spPr/>
    </dgm:pt>
    <dgm:pt modelId="{5FA3AD7A-2E0A-416C-A70B-C40FE2000B17}" type="pres">
      <dgm:prSet presAssocID="{E0DDB26B-3B7B-4EC3-9AF2-335A9A317E1F}" presName="childText" presStyleLbl="conFgAcc1" presStyleIdx="3" presStyleCnt="5" custLinFactNeighborX="-120">
        <dgm:presLayoutVars>
          <dgm:bulletEnabled val="1"/>
        </dgm:presLayoutVars>
      </dgm:prSet>
      <dgm:spPr/>
    </dgm:pt>
    <dgm:pt modelId="{AC4FE7A1-2991-47CE-AF19-A6DA3A31D894}" type="pres">
      <dgm:prSet presAssocID="{5306F158-68F3-4F24-BAE1-8E4A1DB1ADA2}" presName="spaceBetweenRectangles" presStyleCnt="0"/>
      <dgm:spPr/>
    </dgm:pt>
    <dgm:pt modelId="{51CB6C9B-23F9-4B64-B141-6AF8BFDA9A47}" type="pres">
      <dgm:prSet presAssocID="{205CD1C8-F0BB-4D85-A08E-49644B74BD2F}" presName="parentLin" presStyleCnt="0"/>
      <dgm:spPr/>
    </dgm:pt>
    <dgm:pt modelId="{745B5DFC-4364-48BD-A695-30661FC2034D}" type="pres">
      <dgm:prSet presAssocID="{205CD1C8-F0BB-4D85-A08E-49644B74BD2F}" presName="parentLeftMargin" presStyleLbl="node1" presStyleIdx="3" presStyleCnt="5"/>
      <dgm:spPr/>
    </dgm:pt>
    <dgm:pt modelId="{DFD6C68E-D968-40AC-BC63-739D883291D7}" type="pres">
      <dgm:prSet presAssocID="{205CD1C8-F0BB-4D85-A08E-49644B74BD2F}" presName="parentText" presStyleLbl="node1" presStyleIdx="4" presStyleCnt="5">
        <dgm:presLayoutVars>
          <dgm:chMax val="0"/>
          <dgm:bulletEnabled val="1"/>
        </dgm:presLayoutVars>
      </dgm:prSet>
      <dgm:spPr/>
    </dgm:pt>
    <dgm:pt modelId="{3D413285-2AAA-44BF-87B9-ACD5B50F7D0F}" type="pres">
      <dgm:prSet presAssocID="{205CD1C8-F0BB-4D85-A08E-49644B74BD2F}" presName="negativeSpace" presStyleCnt="0"/>
      <dgm:spPr/>
    </dgm:pt>
    <dgm:pt modelId="{64C3E591-621B-46B4-ACE5-71AC98F9DF26}" type="pres">
      <dgm:prSet presAssocID="{205CD1C8-F0BB-4D85-A08E-49644B74BD2F}" presName="childText" presStyleLbl="conFgAcc1" presStyleIdx="4" presStyleCnt="5">
        <dgm:presLayoutVars>
          <dgm:bulletEnabled val="1"/>
        </dgm:presLayoutVars>
      </dgm:prSet>
      <dgm:spPr/>
    </dgm:pt>
  </dgm:ptLst>
  <dgm:cxnLst>
    <dgm:cxn modelId="{9F0BFC00-E627-4EC1-A86D-DE8486374F44}" srcId="{4F1A7E9E-57CF-4979-B285-CCA7A3B05E90}" destId="{86BB5625-3C07-4382-9817-588C727E9EF0}" srcOrd="1" destOrd="0" parTransId="{CA67FCDA-F4FE-42CE-ABA9-CC683296D879}" sibTransId="{0A5B7877-DC3A-408F-A7DB-0F01D4BBFA36}"/>
    <dgm:cxn modelId="{6E0B2803-D270-4719-9273-CB1FA2F40F5F}" type="presOf" srcId="{F2C5A1A9-FB81-4255-84FD-142E55D80570}" destId="{64C3E591-621B-46B4-ACE5-71AC98F9DF26}" srcOrd="0" destOrd="0" presId="urn:microsoft.com/office/officeart/2005/8/layout/list1"/>
    <dgm:cxn modelId="{9D5EDC0C-ABAD-40AD-820A-638778C81141}" srcId="{E9D697D7-27B8-400A-9128-9B74AE8786EB}" destId="{CFAFCFBA-52ED-4EA1-B150-3F2A5A10F6D8}" srcOrd="0" destOrd="0" parTransId="{E2752602-7842-451A-84A3-D2416C412EED}" sibTransId="{209F148E-4C82-454F-BFF0-53AE5AEB713E}"/>
    <dgm:cxn modelId="{E98C720E-12E1-4D47-803A-1A92E7D906B4}" type="presOf" srcId="{F54F1ECF-0158-4C1A-BD70-06B618A01565}" destId="{64C3E591-621B-46B4-ACE5-71AC98F9DF26}" srcOrd="0" destOrd="1" presId="urn:microsoft.com/office/officeart/2005/8/layout/list1"/>
    <dgm:cxn modelId="{F1DEE618-C624-4BA5-AA64-E16C0FA2BEB2}" srcId="{E9D697D7-27B8-400A-9128-9B74AE8786EB}" destId="{5EE454B5-90D1-4521-96A5-0B47B8DF27E0}" srcOrd="1" destOrd="0" parTransId="{7FF0C5E7-FD05-4A56-9DE8-103B782C5497}" sibTransId="{935FCF40-65A7-42E7-93ED-75D5C97D2ED3}"/>
    <dgm:cxn modelId="{8788682D-491C-4ABC-A435-1A8EAAC0A4BF}" type="presOf" srcId="{CFE09702-A03E-494F-A2F8-789B9D085489}" destId="{5FA3AD7A-2E0A-416C-A70B-C40FE2000B17}" srcOrd="0" destOrd="0" presId="urn:microsoft.com/office/officeart/2005/8/layout/list1"/>
    <dgm:cxn modelId="{F2236634-6498-477A-BF13-0470556C0D5A}" srcId="{E0DDB26B-3B7B-4EC3-9AF2-335A9A317E1F}" destId="{CFE09702-A03E-494F-A2F8-789B9D085489}" srcOrd="0" destOrd="0" parTransId="{E4A5911A-F7D6-4234-B0E9-F28BC2DCDACC}" sibTransId="{E4C2F290-4FC7-4494-89FE-824F78E95B14}"/>
    <dgm:cxn modelId="{1F046F39-78DD-4980-BA51-F47382DC3BA7}" type="presOf" srcId="{14CAD5EE-0EFC-418D-96DF-215CCD64913E}" destId="{9221FBE5-7E24-4EF1-A02E-023CE9F96A46}" srcOrd="0" destOrd="0" presId="urn:microsoft.com/office/officeart/2005/8/layout/list1"/>
    <dgm:cxn modelId="{9E7D0A3E-C287-428F-8EB3-932B29D1A843}" type="presOf" srcId="{E9D697D7-27B8-400A-9128-9B74AE8786EB}" destId="{A97AD7E2-2B19-4FED-8C94-787C2CACD105}" srcOrd="0" destOrd="0" presId="urn:microsoft.com/office/officeart/2005/8/layout/list1"/>
    <dgm:cxn modelId="{9825C75D-A1DD-437C-B700-7EFB8321D749}" type="presOf" srcId="{EAA4FE44-23B2-433C-8751-98699A0061A0}" destId="{F311E06F-EDFE-46E3-9A98-F397D07C0B48}" srcOrd="0" destOrd="0" presId="urn:microsoft.com/office/officeart/2005/8/layout/list1"/>
    <dgm:cxn modelId="{E4E24042-07FD-4080-A58B-2EDD295B19F2}" type="presOf" srcId="{E9D697D7-27B8-400A-9128-9B74AE8786EB}" destId="{407DDCB0-8402-4A05-B1B6-2E69DE4D1DF4}" srcOrd="1" destOrd="0" presId="urn:microsoft.com/office/officeart/2005/8/layout/list1"/>
    <dgm:cxn modelId="{C2A6CC63-8FAA-456C-B68D-3354810C9196}" type="presOf" srcId="{205CD1C8-F0BB-4D85-A08E-49644B74BD2F}" destId="{745B5DFC-4364-48BD-A695-30661FC2034D}" srcOrd="0" destOrd="0" presId="urn:microsoft.com/office/officeart/2005/8/layout/list1"/>
    <dgm:cxn modelId="{EEBC6B67-11D2-4FD0-A8E8-5AA27A662E0A}" type="presOf" srcId="{E0DDB26B-3B7B-4EC3-9AF2-335A9A317E1F}" destId="{EB26DD66-2589-4DF5-8D86-274B40A60739}" srcOrd="0" destOrd="0" presId="urn:microsoft.com/office/officeart/2005/8/layout/list1"/>
    <dgm:cxn modelId="{45140469-502E-4C4F-AFB8-44F98F41C206}" type="presOf" srcId="{4F1A7E9E-57CF-4979-B285-CCA7A3B05E90}" destId="{7B1038F8-4E20-479E-B3CE-AFFEB9CE1BF6}" srcOrd="1" destOrd="0" presId="urn:microsoft.com/office/officeart/2005/8/layout/list1"/>
    <dgm:cxn modelId="{A7DE026D-B141-4FFF-92F0-382BA0694491}" srcId="{016D6233-621F-4405-8F68-3A49F980A0BF}" destId="{E0DDB26B-3B7B-4EC3-9AF2-335A9A317E1F}" srcOrd="3" destOrd="0" parTransId="{2ACB40E7-AE93-459B-8A3E-21B8AFD52510}" sibTransId="{5306F158-68F3-4F24-BAE1-8E4A1DB1ADA2}"/>
    <dgm:cxn modelId="{3C87274F-CDEA-431D-8208-7449BC5C862E}" srcId="{016D6233-621F-4405-8F68-3A49F980A0BF}" destId="{E9D697D7-27B8-400A-9128-9B74AE8786EB}" srcOrd="0" destOrd="0" parTransId="{324CE3D0-8833-47B4-8468-2FC36D6AA02A}" sibTransId="{484A8565-AC21-4673-9B20-C03C159E71A6}"/>
    <dgm:cxn modelId="{6A3B5152-5363-4DBF-B90D-4BF90B351AD3}" srcId="{F2C5A1A9-FB81-4255-84FD-142E55D80570}" destId="{F54F1ECF-0158-4C1A-BD70-06B618A01565}" srcOrd="0" destOrd="0" parTransId="{44BE428D-85DC-455C-89A9-80F7C2FF5B71}" sibTransId="{7EFDE4B0-F94A-464F-AD69-771CBD9974A9}"/>
    <dgm:cxn modelId="{FC6D8952-5EF7-4FB2-B0C0-39789C2E1081}" srcId="{4F1A7E9E-57CF-4979-B285-CCA7A3B05E90}" destId="{14CAD5EE-0EFC-418D-96DF-215CCD64913E}" srcOrd="0" destOrd="0" parTransId="{F2B3963F-1752-4F3F-BE13-E17FB735A691}" sibTransId="{44B5E36B-CBB7-41F7-B328-EA9DA3FF8F4E}"/>
    <dgm:cxn modelId="{91982075-13F2-47F3-9928-957A77EAD6E7}" srcId="{EAA4FE44-23B2-433C-8751-98699A0061A0}" destId="{3E2A6FDC-04C2-4C5F-87A8-70EC8B49DDF1}" srcOrd="0" destOrd="0" parTransId="{DEF15A3F-BF3F-4FB0-8DB1-FADF51965E27}" sibTransId="{EA755734-8804-4301-AC46-975F9180C6A8}"/>
    <dgm:cxn modelId="{DB17CE77-5DD4-4F0A-9B2A-A08666A42745}" srcId="{205CD1C8-F0BB-4D85-A08E-49644B74BD2F}" destId="{7DB32785-1219-4291-AC28-0E5456DA6B56}" srcOrd="3" destOrd="0" parTransId="{C770988F-2D93-4977-84A4-8877B8B17E84}" sibTransId="{0D12D3F3-6F2B-44A3-A8CE-7BE6248D9683}"/>
    <dgm:cxn modelId="{ADF6BE58-7574-4AEC-906C-03FA7F537534}" srcId="{F2C5A1A9-FB81-4255-84FD-142E55D80570}" destId="{5CADADD3-4139-47E3-ABAA-933EA10CBC1B}" srcOrd="2" destOrd="0" parTransId="{B48B19C5-E4BD-47B3-BECC-4E648A332FD2}" sibTransId="{80580266-A716-4A4A-9B5B-042A94FC30F3}"/>
    <dgm:cxn modelId="{DACFF884-EAF0-4F50-8708-47717EBC986B}" srcId="{205CD1C8-F0BB-4D85-A08E-49644B74BD2F}" destId="{F2C5A1A9-FB81-4255-84FD-142E55D80570}" srcOrd="0" destOrd="0" parTransId="{A6310595-955A-4D81-A5C4-9EFEF35BFE67}" sibTransId="{74CB37E6-4786-45CA-95E4-030DC52C2775}"/>
    <dgm:cxn modelId="{B596218A-D804-44CD-AC20-3DCBC1A7A61E}" srcId="{016D6233-621F-4405-8F68-3A49F980A0BF}" destId="{4F1A7E9E-57CF-4979-B285-CCA7A3B05E90}" srcOrd="2" destOrd="0" parTransId="{AB19F445-9CE7-410C-A948-F3A07555CC7F}" sibTransId="{28521F1B-AB63-4276-89BD-A1C7A6950B72}"/>
    <dgm:cxn modelId="{FAE1DCA2-C99D-4AB0-A77E-61A5715CEBAB}" type="presOf" srcId="{205CD1C8-F0BB-4D85-A08E-49644B74BD2F}" destId="{DFD6C68E-D968-40AC-BC63-739D883291D7}" srcOrd="1" destOrd="0" presId="urn:microsoft.com/office/officeart/2005/8/layout/list1"/>
    <dgm:cxn modelId="{FFACD8AD-2ACF-4147-86CF-25CA21625988}" type="presOf" srcId="{EAA4FE44-23B2-433C-8751-98699A0061A0}" destId="{327A3EA3-4085-4A49-8542-F9C626EA514D}" srcOrd="1" destOrd="0" presId="urn:microsoft.com/office/officeart/2005/8/layout/list1"/>
    <dgm:cxn modelId="{21877DB5-8FB4-4D2E-A061-AFB4BE9DF390}" srcId="{205CD1C8-F0BB-4D85-A08E-49644B74BD2F}" destId="{78FC0906-834D-43B1-A015-FEA488FDFE6E}" srcOrd="2" destOrd="0" parTransId="{1982D69C-BABC-49A8-868D-CC182F4AD919}" sibTransId="{00DF9D05-66EB-49C8-B91D-E21D83411660}"/>
    <dgm:cxn modelId="{466AEEB7-DACA-427C-9B6F-1C32CA178850}" srcId="{016D6233-621F-4405-8F68-3A49F980A0BF}" destId="{EAA4FE44-23B2-433C-8751-98699A0061A0}" srcOrd="1" destOrd="0" parTransId="{3F09D8D1-ABD6-4111-B242-5E816D11EC25}" sibTransId="{C3C727D2-162E-40FB-82C2-1D1E3AF6AEB9}"/>
    <dgm:cxn modelId="{ECDBEEB8-1D03-430E-9293-362642EA9D8B}" srcId="{F2C5A1A9-FB81-4255-84FD-142E55D80570}" destId="{B922E5FD-8A4E-4A22-B045-38AB4588B50E}" srcOrd="1" destOrd="0" parTransId="{B65FC8E2-36C3-45D3-9C3B-56CE80D900B4}" sibTransId="{696AA145-126E-4D2B-82E8-87441199198E}"/>
    <dgm:cxn modelId="{7790CCC1-5D89-404F-9EE8-90B98322FC96}" type="presOf" srcId="{016D6233-621F-4405-8F68-3A49F980A0BF}" destId="{5B03B72D-1663-491B-9829-D679D18761F4}" srcOrd="0" destOrd="0" presId="urn:microsoft.com/office/officeart/2005/8/layout/list1"/>
    <dgm:cxn modelId="{4CBE95C7-708F-4D17-A5CA-E3CBA9352F0D}" type="presOf" srcId="{B922E5FD-8A4E-4A22-B045-38AB4588B50E}" destId="{64C3E591-621B-46B4-ACE5-71AC98F9DF26}" srcOrd="0" destOrd="2" presId="urn:microsoft.com/office/officeart/2005/8/layout/list1"/>
    <dgm:cxn modelId="{131407CA-D484-41FD-B2C9-139887225A3D}" type="presOf" srcId="{5CADADD3-4139-47E3-ABAA-933EA10CBC1B}" destId="{64C3E591-621B-46B4-ACE5-71AC98F9DF26}" srcOrd="0" destOrd="3" presId="urn:microsoft.com/office/officeart/2005/8/layout/list1"/>
    <dgm:cxn modelId="{98DA32CF-515C-45D2-851F-0AC04A004714}" type="presOf" srcId="{78FC0906-834D-43B1-A015-FEA488FDFE6E}" destId="{64C3E591-621B-46B4-ACE5-71AC98F9DF26}" srcOrd="0" destOrd="5" presId="urn:microsoft.com/office/officeart/2005/8/layout/list1"/>
    <dgm:cxn modelId="{BFCEDAD6-B358-4DC9-900C-874208F1C51B}" type="presOf" srcId="{E0DDB26B-3B7B-4EC3-9AF2-335A9A317E1F}" destId="{E8FCCBA5-0518-44DF-B8CB-08EDDFF612FB}" srcOrd="1" destOrd="0" presId="urn:microsoft.com/office/officeart/2005/8/layout/list1"/>
    <dgm:cxn modelId="{EFDA5AD8-3A28-4211-9F5C-8521E12286BC}" type="presOf" srcId="{7DB32785-1219-4291-AC28-0E5456DA6B56}" destId="{64C3E591-621B-46B4-ACE5-71AC98F9DF26}" srcOrd="0" destOrd="6" presId="urn:microsoft.com/office/officeart/2005/8/layout/list1"/>
    <dgm:cxn modelId="{C9B524DA-2DDE-4BF0-A02F-B96046B9120C}" type="presOf" srcId="{419105A4-49C3-47C3-AFB2-F8E67627F59D}" destId="{D31A78F6-A960-430D-928E-2F1CF3F9920B}" srcOrd="0" destOrd="1" presId="urn:microsoft.com/office/officeart/2005/8/layout/list1"/>
    <dgm:cxn modelId="{041C64DD-1D71-4E39-85E3-01062D07AB37}" type="presOf" srcId="{292B75D6-1D11-4838-AF57-4DD0011A170D}" destId="{64C3E591-621B-46B4-ACE5-71AC98F9DF26}" srcOrd="0" destOrd="4" presId="urn:microsoft.com/office/officeart/2005/8/layout/list1"/>
    <dgm:cxn modelId="{6D35ABE0-07A0-4DCD-98E7-AE4297CF245C}" type="presOf" srcId="{3E2A6FDC-04C2-4C5F-87A8-70EC8B49DDF1}" destId="{D31A78F6-A960-430D-928E-2F1CF3F9920B}" srcOrd="0" destOrd="0" presId="urn:microsoft.com/office/officeart/2005/8/layout/list1"/>
    <dgm:cxn modelId="{A56DE3E3-7DCF-4A3F-82C5-5E29A94FF1A2}" type="presOf" srcId="{CFAFCFBA-52ED-4EA1-B150-3F2A5A10F6D8}" destId="{6266CC60-04E9-4F5D-90B8-9EBF1A4BDC52}" srcOrd="0" destOrd="0" presId="urn:microsoft.com/office/officeart/2005/8/layout/list1"/>
    <dgm:cxn modelId="{0A29A4E7-29F5-4DE9-ADAE-8FC3A10ED621}" type="presOf" srcId="{4F1A7E9E-57CF-4979-B285-CCA7A3B05E90}" destId="{D74FAD7D-5D52-471E-B085-1B574D1E46DC}" srcOrd="0" destOrd="0" presId="urn:microsoft.com/office/officeart/2005/8/layout/list1"/>
    <dgm:cxn modelId="{94862DED-871C-4C89-88CE-0C6C444732D3}" srcId="{205CD1C8-F0BB-4D85-A08E-49644B74BD2F}" destId="{292B75D6-1D11-4838-AF57-4DD0011A170D}" srcOrd="1" destOrd="0" parTransId="{9E769D03-9418-45F1-B56B-D714554EEFD9}" sibTransId="{6CAF8545-F117-4B89-90FD-70E66E1E7EF4}"/>
    <dgm:cxn modelId="{C91034F9-D409-49DD-AAE5-259B4A1C2F26}" srcId="{016D6233-621F-4405-8F68-3A49F980A0BF}" destId="{205CD1C8-F0BB-4D85-A08E-49644B74BD2F}" srcOrd="4" destOrd="0" parTransId="{B61E0BA7-796C-495E-81E3-E14E98D8F41D}" sibTransId="{C93283AC-5312-4EA9-BDF5-93304FA9985F}"/>
    <dgm:cxn modelId="{639E6DFA-5525-4DD5-ABF5-CC14EE8001FA}" type="presOf" srcId="{86BB5625-3C07-4382-9817-588C727E9EF0}" destId="{9221FBE5-7E24-4EF1-A02E-023CE9F96A46}" srcOrd="0" destOrd="1" presId="urn:microsoft.com/office/officeart/2005/8/layout/list1"/>
    <dgm:cxn modelId="{930C1DFD-50CA-45D5-8307-EB21C4513CA8}" srcId="{EAA4FE44-23B2-433C-8751-98699A0061A0}" destId="{419105A4-49C3-47C3-AFB2-F8E67627F59D}" srcOrd="1" destOrd="0" parTransId="{0917DDEA-7463-45C1-8B1A-FCCB74EB2BB4}" sibTransId="{3A1B4B8F-8B7C-4FA4-B31C-8705F9639B18}"/>
    <dgm:cxn modelId="{735DD7FD-A5C8-405B-AA0E-0C8875B987EC}" type="presOf" srcId="{5EE454B5-90D1-4521-96A5-0B47B8DF27E0}" destId="{6266CC60-04E9-4F5D-90B8-9EBF1A4BDC52}" srcOrd="0" destOrd="1" presId="urn:microsoft.com/office/officeart/2005/8/layout/list1"/>
    <dgm:cxn modelId="{74984CDC-060B-4C2C-B596-B81C78956DFC}" type="presParOf" srcId="{5B03B72D-1663-491B-9829-D679D18761F4}" destId="{CF8CB250-013F-46CF-B077-47F038F312A0}" srcOrd="0" destOrd="0" presId="urn:microsoft.com/office/officeart/2005/8/layout/list1"/>
    <dgm:cxn modelId="{93B1D103-5239-4BCB-A3E7-7810D382B93F}" type="presParOf" srcId="{CF8CB250-013F-46CF-B077-47F038F312A0}" destId="{A97AD7E2-2B19-4FED-8C94-787C2CACD105}" srcOrd="0" destOrd="0" presId="urn:microsoft.com/office/officeart/2005/8/layout/list1"/>
    <dgm:cxn modelId="{ECB35720-783C-41A0-A04B-9E0BA5AFE3F8}" type="presParOf" srcId="{CF8CB250-013F-46CF-B077-47F038F312A0}" destId="{407DDCB0-8402-4A05-B1B6-2E69DE4D1DF4}" srcOrd="1" destOrd="0" presId="urn:microsoft.com/office/officeart/2005/8/layout/list1"/>
    <dgm:cxn modelId="{B5BD8B04-BC33-47D7-8BA7-004911729404}" type="presParOf" srcId="{5B03B72D-1663-491B-9829-D679D18761F4}" destId="{A103B818-1E0E-4E45-A914-7D408A73939F}" srcOrd="1" destOrd="0" presId="urn:microsoft.com/office/officeart/2005/8/layout/list1"/>
    <dgm:cxn modelId="{3B1DEBCF-6ABB-4214-82CB-B5344E67E127}" type="presParOf" srcId="{5B03B72D-1663-491B-9829-D679D18761F4}" destId="{6266CC60-04E9-4F5D-90B8-9EBF1A4BDC52}" srcOrd="2" destOrd="0" presId="urn:microsoft.com/office/officeart/2005/8/layout/list1"/>
    <dgm:cxn modelId="{52D82BA5-4A14-4CC4-81B9-8C434D917141}" type="presParOf" srcId="{5B03B72D-1663-491B-9829-D679D18761F4}" destId="{158B81AA-5FBD-45F6-B437-859F1DFA55D2}" srcOrd="3" destOrd="0" presId="urn:microsoft.com/office/officeart/2005/8/layout/list1"/>
    <dgm:cxn modelId="{F750522B-7972-4461-B56F-5C528444AAA4}" type="presParOf" srcId="{5B03B72D-1663-491B-9829-D679D18761F4}" destId="{9B5D26BA-9DE1-45EB-93A9-74D32835FDC8}" srcOrd="4" destOrd="0" presId="urn:microsoft.com/office/officeart/2005/8/layout/list1"/>
    <dgm:cxn modelId="{4254B74B-27BD-4A8D-AC89-E9D771C1B30B}" type="presParOf" srcId="{9B5D26BA-9DE1-45EB-93A9-74D32835FDC8}" destId="{F311E06F-EDFE-46E3-9A98-F397D07C0B48}" srcOrd="0" destOrd="0" presId="urn:microsoft.com/office/officeart/2005/8/layout/list1"/>
    <dgm:cxn modelId="{81E30154-2B52-4F12-B6D2-64C04AC1AD7B}" type="presParOf" srcId="{9B5D26BA-9DE1-45EB-93A9-74D32835FDC8}" destId="{327A3EA3-4085-4A49-8542-F9C626EA514D}" srcOrd="1" destOrd="0" presId="urn:microsoft.com/office/officeart/2005/8/layout/list1"/>
    <dgm:cxn modelId="{38DFE94A-49B9-406F-9B43-E6032F5B8AB3}" type="presParOf" srcId="{5B03B72D-1663-491B-9829-D679D18761F4}" destId="{7AE21CEA-2C58-4C8A-AC1E-C29E3881B669}" srcOrd="5" destOrd="0" presId="urn:microsoft.com/office/officeart/2005/8/layout/list1"/>
    <dgm:cxn modelId="{29288949-F180-426C-9644-0100FE3D5966}" type="presParOf" srcId="{5B03B72D-1663-491B-9829-D679D18761F4}" destId="{D31A78F6-A960-430D-928E-2F1CF3F9920B}" srcOrd="6" destOrd="0" presId="urn:microsoft.com/office/officeart/2005/8/layout/list1"/>
    <dgm:cxn modelId="{D64B0054-36DB-4B89-BCA6-4DAF5BCC7442}" type="presParOf" srcId="{5B03B72D-1663-491B-9829-D679D18761F4}" destId="{27FB8F75-3319-476D-8C4B-970D1C415DB0}" srcOrd="7" destOrd="0" presId="urn:microsoft.com/office/officeart/2005/8/layout/list1"/>
    <dgm:cxn modelId="{25876FDE-7019-45B4-A1D3-BEAFD68A254E}" type="presParOf" srcId="{5B03B72D-1663-491B-9829-D679D18761F4}" destId="{068663E8-EE9D-43DD-A18D-9352296CC43D}" srcOrd="8" destOrd="0" presId="urn:microsoft.com/office/officeart/2005/8/layout/list1"/>
    <dgm:cxn modelId="{47DD14CC-B7FC-4956-88CA-EDE7CD4E79A1}" type="presParOf" srcId="{068663E8-EE9D-43DD-A18D-9352296CC43D}" destId="{D74FAD7D-5D52-471E-B085-1B574D1E46DC}" srcOrd="0" destOrd="0" presId="urn:microsoft.com/office/officeart/2005/8/layout/list1"/>
    <dgm:cxn modelId="{5F386182-5E1B-47EF-BE92-F5939ED914B2}" type="presParOf" srcId="{068663E8-EE9D-43DD-A18D-9352296CC43D}" destId="{7B1038F8-4E20-479E-B3CE-AFFEB9CE1BF6}" srcOrd="1" destOrd="0" presId="urn:microsoft.com/office/officeart/2005/8/layout/list1"/>
    <dgm:cxn modelId="{E9F22790-1372-421D-8005-9D1E41D99F88}" type="presParOf" srcId="{5B03B72D-1663-491B-9829-D679D18761F4}" destId="{EC871F29-9B95-4B83-9EEF-F0D0E48DD172}" srcOrd="9" destOrd="0" presId="urn:microsoft.com/office/officeart/2005/8/layout/list1"/>
    <dgm:cxn modelId="{5533B73B-B92E-4EFA-AF8E-7A0B9EED3ABF}" type="presParOf" srcId="{5B03B72D-1663-491B-9829-D679D18761F4}" destId="{9221FBE5-7E24-4EF1-A02E-023CE9F96A46}" srcOrd="10" destOrd="0" presId="urn:microsoft.com/office/officeart/2005/8/layout/list1"/>
    <dgm:cxn modelId="{75E0B8BB-F9AE-4132-8F29-962BB4BF4211}" type="presParOf" srcId="{5B03B72D-1663-491B-9829-D679D18761F4}" destId="{FE7237F9-850E-4E6B-84C2-8BD62D10626B}" srcOrd="11" destOrd="0" presId="urn:microsoft.com/office/officeart/2005/8/layout/list1"/>
    <dgm:cxn modelId="{11E38942-0D1C-4CAE-A9F0-C37FEF7E0C0B}" type="presParOf" srcId="{5B03B72D-1663-491B-9829-D679D18761F4}" destId="{2DD375DC-7328-4881-9184-2A69AC00F047}" srcOrd="12" destOrd="0" presId="urn:microsoft.com/office/officeart/2005/8/layout/list1"/>
    <dgm:cxn modelId="{291C0ACC-4A1A-48DA-A2A4-E59C091BA74C}" type="presParOf" srcId="{2DD375DC-7328-4881-9184-2A69AC00F047}" destId="{EB26DD66-2589-4DF5-8D86-274B40A60739}" srcOrd="0" destOrd="0" presId="urn:microsoft.com/office/officeart/2005/8/layout/list1"/>
    <dgm:cxn modelId="{77CBED33-FB34-4B93-ACEA-40095A6B686E}" type="presParOf" srcId="{2DD375DC-7328-4881-9184-2A69AC00F047}" destId="{E8FCCBA5-0518-44DF-B8CB-08EDDFF612FB}" srcOrd="1" destOrd="0" presId="urn:microsoft.com/office/officeart/2005/8/layout/list1"/>
    <dgm:cxn modelId="{698E31D8-8717-4122-9ED5-A66E4C2CFBB1}" type="presParOf" srcId="{5B03B72D-1663-491B-9829-D679D18761F4}" destId="{C9FDBB32-4806-4A85-8360-8462DEFB1AC9}" srcOrd="13" destOrd="0" presId="urn:microsoft.com/office/officeart/2005/8/layout/list1"/>
    <dgm:cxn modelId="{086880DA-FEBB-482B-AE4F-CD9D28D53EDA}" type="presParOf" srcId="{5B03B72D-1663-491B-9829-D679D18761F4}" destId="{5FA3AD7A-2E0A-416C-A70B-C40FE2000B17}" srcOrd="14" destOrd="0" presId="urn:microsoft.com/office/officeart/2005/8/layout/list1"/>
    <dgm:cxn modelId="{CFC95C68-BFBA-4777-8FDD-0B85FA68C58A}" type="presParOf" srcId="{5B03B72D-1663-491B-9829-D679D18761F4}" destId="{AC4FE7A1-2991-47CE-AF19-A6DA3A31D894}" srcOrd="15" destOrd="0" presId="urn:microsoft.com/office/officeart/2005/8/layout/list1"/>
    <dgm:cxn modelId="{707A02DD-E865-424D-B901-744AF31EFA39}" type="presParOf" srcId="{5B03B72D-1663-491B-9829-D679D18761F4}" destId="{51CB6C9B-23F9-4B64-B141-6AF8BFDA9A47}" srcOrd="16" destOrd="0" presId="urn:microsoft.com/office/officeart/2005/8/layout/list1"/>
    <dgm:cxn modelId="{2A5B5681-EE86-4E98-A391-1BE1270EE59A}" type="presParOf" srcId="{51CB6C9B-23F9-4B64-B141-6AF8BFDA9A47}" destId="{745B5DFC-4364-48BD-A695-30661FC2034D}" srcOrd="0" destOrd="0" presId="urn:microsoft.com/office/officeart/2005/8/layout/list1"/>
    <dgm:cxn modelId="{5236102A-5BD9-45E0-A1AD-8B1D899CAD32}" type="presParOf" srcId="{51CB6C9B-23F9-4B64-B141-6AF8BFDA9A47}" destId="{DFD6C68E-D968-40AC-BC63-739D883291D7}" srcOrd="1" destOrd="0" presId="urn:microsoft.com/office/officeart/2005/8/layout/list1"/>
    <dgm:cxn modelId="{E272FB5F-14D3-4D0F-8FF2-04429B23C4C9}" type="presParOf" srcId="{5B03B72D-1663-491B-9829-D679D18761F4}" destId="{3D413285-2AAA-44BF-87B9-ACD5B50F7D0F}" srcOrd="17" destOrd="0" presId="urn:microsoft.com/office/officeart/2005/8/layout/list1"/>
    <dgm:cxn modelId="{56EAC1E3-3534-47D9-A977-15D7A1208751}" type="presParOf" srcId="{5B03B72D-1663-491B-9829-D679D18761F4}" destId="{64C3E591-621B-46B4-ACE5-71AC98F9DF26}" srcOrd="18" destOrd="0" presId="urn:microsoft.com/office/officeart/2005/8/layout/list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66CC60-04E9-4F5D-90B8-9EBF1A4BDC52}">
      <dsp:nvSpPr>
        <dsp:cNvPr id="0" name=""/>
        <dsp:cNvSpPr/>
      </dsp:nvSpPr>
      <dsp:spPr>
        <a:xfrm>
          <a:off x="0" y="282876"/>
          <a:ext cx="20085232" cy="2504250"/>
        </a:xfrm>
        <a:prstGeom prst="rect">
          <a:avLst/>
        </a:prstGeom>
        <a:solidFill>
          <a:schemeClr val="accent3">
            <a:alpha val="90000"/>
            <a:tint val="40000"/>
            <a:hueOff val="0"/>
            <a:satOff val="0"/>
            <a:lumOff val="0"/>
            <a:alphaOff val="0"/>
          </a:schemeClr>
        </a:solidFill>
        <a:ln w="762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58837" tIns="312420" rIns="1558837" bIns="298704" numCol="1" spcCol="1270" anchor="t" anchorCtr="0">
          <a:noAutofit/>
        </a:bodyPr>
        <a:lstStyle/>
        <a:p>
          <a:pPr marL="285750" lvl="1" indent="-285750" algn="l" defTabSz="1866900">
            <a:lnSpc>
              <a:spcPct val="90000"/>
            </a:lnSpc>
            <a:spcBef>
              <a:spcPct val="0"/>
            </a:spcBef>
            <a:spcAft>
              <a:spcPct val="15000"/>
            </a:spcAft>
            <a:buChar char="•"/>
          </a:pPr>
          <a:r>
            <a:rPr lang="en-GB" sz="4200" kern="1200" dirty="0"/>
            <a:t>9 sites participated</a:t>
          </a:r>
          <a:endParaRPr lang="en-US" sz="4200" kern="1200" dirty="0">
            <a:latin typeface="+mn-lt"/>
            <a:cs typeface="Arial" panose="020B0604020202020204" pitchFamily="34" charset="0"/>
          </a:endParaRPr>
        </a:p>
        <a:p>
          <a:pPr marL="285750" lvl="1" indent="-285750" algn="l" defTabSz="1866900">
            <a:lnSpc>
              <a:spcPct val="90000"/>
            </a:lnSpc>
            <a:spcBef>
              <a:spcPct val="0"/>
            </a:spcBef>
            <a:spcAft>
              <a:spcPct val="15000"/>
            </a:spcAft>
            <a:buFont typeface="Symbol" panose="05050102010706020507" pitchFamily="18" charset="2"/>
            <a:buChar char=""/>
          </a:pPr>
          <a:r>
            <a:rPr lang="en-GB" sz="4200" kern="1200" dirty="0"/>
            <a:t>1592 eligible patients recruited between 4</a:t>
          </a:r>
          <a:r>
            <a:rPr lang="en-GB" sz="4200" kern="1200" baseline="30000" dirty="0"/>
            <a:t>th</a:t>
          </a:r>
          <a:r>
            <a:rPr lang="en-GB" sz="4200" kern="1200" dirty="0"/>
            <a:t> May 2022 (study start) and 31st December 2024 (final report data lock point)</a:t>
          </a:r>
        </a:p>
      </dsp:txBody>
      <dsp:txXfrm>
        <a:off x="0" y="282876"/>
        <a:ext cx="20085232" cy="2504250"/>
      </dsp:txXfrm>
    </dsp:sp>
    <dsp:sp modelId="{407DDCB0-8402-4A05-B1B6-2E69DE4D1DF4}">
      <dsp:nvSpPr>
        <dsp:cNvPr id="0" name=""/>
        <dsp:cNvSpPr/>
      </dsp:nvSpPr>
      <dsp:spPr>
        <a:xfrm>
          <a:off x="884182" y="0"/>
          <a:ext cx="14059662" cy="4428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422" tIns="0" rIns="531422" bIns="0" numCol="1" spcCol="1270" anchor="ctr" anchorCtr="0">
          <a:noAutofit/>
        </a:bodyPr>
        <a:lstStyle/>
        <a:p>
          <a:pPr marL="0" lvl="0" indent="0" algn="l" defTabSz="1866900">
            <a:lnSpc>
              <a:spcPct val="90000"/>
            </a:lnSpc>
            <a:spcBef>
              <a:spcPct val="0"/>
            </a:spcBef>
            <a:spcAft>
              <a:spcPct val="35000"/>
            </a:spcAft>
            <a:buNone/>
          </a:pPr>
          <a:r>
            <a:rPr lang="en-GB" sz="4200" kern="1200" dirty="0">
              <a:solidFill>
                <a:schemeClr val="tx1"/>
              </a:solidFill>
              <a:latin typeface="+mn-lt"/>
              <a:cs typeface="Arial" panose="020B0604020202020204" pitchFamily="34" charset="0"/>
            </a:rPr>
            <a:t>Site and patient recruitment</a:t>
          </a:r>
          <a:endParaRPr lang="en-US" sz="4200" kern="1200" dirty="0">
            <a:solidFill>
              <a:schemeClr val="tx1"/>
            </a:solidFill>
            <a:latin typeface="+mn-lt"/>
            <a:cs typeface="Arial" panose="020B0604020202020204" pitchFamily="34" charset="0"/>
          </a:endParaRPr>
        </a:p>
      </dsp:txBody>
      <dsp:txXfrm>
        <a:off x="905798" y="21616"/>
        <a:ext cx="14016430" cy="399568"/>
      </dsp:txXfrm>
    </dsp:sp>
    <dsp:sp modelId="{D31A78F6-A960-430D-928E-2F1CF3F9920B}">
      <dsp:nvSpPr>
        <dsp:cNvPr id="0" name=""/>
        <dsp:cNvSpPr/>
      </dsp:nvSpPr>
      <dsp:spPr>
        <a:xfrm>
          <a:off x="0" y="3089526"/>
          <a:ext cx="20085232" cy="1890000"/>
        </a:xfrm>
        <a:prstGeom prst="rect">
          <a:avLst/>
        </a:prstGeom>
        <a:solidFill>
          <a:schemeClr val="accent3">
            <a:alpha val="90000"/>
            <a:tint val="40000"/>
            <a:hueOff val="0"/>
            <a:satOff val="0"/>
            <a:lumOff val="0"/>
            <a:alphaOff val="0"/>
          </a:schemeClr>
        </a:solidFill>
        <a:ln w="762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58837" tIns="312420" rIns="1558837" bIns="298704" numCol="1" spcCol="1270" anchor="t" anchorCtr="0">
          <a:noAutofit/>
        </a:bodyPr>
        <a:lstStyle/>
        <a:p>
          <a:pPr marL="285750" lvl="1" indent="-285750" algn="l" defTabSz="1866900">
            <a:lnSpc>
              <a:spcPct val="90000"/>
            </a:lnSpc>
            <a:spcBef>
              <a:spcPct val="0"/>
            </a:spcBef>
            <a:spcAft>
              <a:spcPct val="15000"/>
            </a:spcAft>
            <a:buFont typeface="Symbol" panose="05050102010706020507" pitchFamily="18" charset="2"/>
            <a:buChar char=""/>
          </a:pPr>
          <a:r>
            <a:rPr lang="en-GB" sz="4200" kern="1200" dirty="0"/>
            <a:t>58.2% female</a:t>
          </a:r>
          <a:endParaRPr lang="en-US" sz="4200" kern="1200" dirty="0">
            <a:latin typeface="+mn-lt"/>
            <a:cs typeface="Arial" panose="020B0604020202020204" pitchFamily="34" charset="0"/>
          </a:endParaRPr>
        </a:p>
        <a:p>
          <a:pPr marL="285750" lvl="1" indent="-285750" algn="l" defTabSz="1866900">
            <a:lnSpc>
              <a:spcPct val="90000"/>
            </a:lnSpc>
            <a:spcBef>
              <a:spcPct val="0"/>
            </a:spcBef>
            <a:spcAft>
              <a:spcPct val="15000"/>
            </a:spcAft>
            <a:buFont typeface="Symbol" panose="05050102010706020507" pitchFamily="18" charset="2"/>
            <a:buChar char=""/>
          </a:pPr>
          <a:r>
            <a:rPr lang="en-GB" sz="4200" kern="1200" dirty="0"/>
            <a:t>20.5% of males and females aged 51-60 years</a:t>
          </a:r>
        </a:p>
      </dsp:txBody>
      <dsp:txXfrm>
        <a:off x="0" y="3089526"/>
        <a:ext cx="20085232" cy="1890000"/>
      </dsp:txXfrm>
    </dsp:sp>
    <dsp:sp modelId="{327A3EA3-4085-4A49-8542-F9C626EA514D}">
      <dsp:nvSpPr>
        <dsp:cNvPr id="0" name=""/>
        <dsp:cNvSpPr/>
      </dsp:nvSpPr>
      <dsp:spPr>
        <a:xfrm>
          <a:off x="1004261" y="2868126"/>
          <a:ext cx="14059662" cy="4428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422" tIns="0" rIns="531422" bIns="0" numCol="1" spcCol="1270" anchor="ctr" anchorCtr="0">
          <a:noAutofit/>
        </a:bodyPr>
        <a:lstStyle/>
        <a:p>
          <a:pPr marL="0" lvl="0" indent="0" algn="l" defTabSz="1866900">
            <a:lnSpc>
              <a:spcPct val="90000"/>
            </a:lnSpc>
            <a:spcBef>
              <a:spcPct val="0"/>
            </a:spcBef>
            <a:spcAft>
              <a:spcPct val="35000"/>
            </a:spcAft>
            <a:buNone/>
          </a:pPr>
          <a:r>
            <a:rPr lang="en-GB" sz="4200" kern="1200" dirty="0">
              <a:solidFill>
                <a:schemeClr val="tx1"/>
              </a:solidFill>
              <a:latin typeface="+mn-lt"/>
              <a:cs typeface="Arial" panose="020B0604020202020204" pitchFamily="34" charset="0"/>
            </a:rPr>
            <a:t>Demographics</a:t>
          </a:r>
          <a:endParaRPr lang="en-US" sz="4200" kern="1200" dirty="0">
            <a:solidFill>
              <a:schemeClr val="tx1"/>
            </a:solidFill>
            <a:latin typeface="+mn-lt"/>
            <a:cs typeface="Arial" panose="020B0604020202020204" pitchFamily="34" charset="0"/>
          </a:endParaRPr>
        </a:p>
      </dsp:txBody>
      <dsp:txXfrm>
        <a:off x="1025877" y="2889742"/>
        <a:ext cx="14016430" cy="399568"/>
      </dsp:txXfrm>
    </dsp:sp>
    <dsp:sp modelId="{9221FBE5-7E24-4EF1-A02E-023CE9F96A46}">
      <dsp:nvSpPr>
        <dsp:cNvPr id="0" name=""/>
        <dsp:cNvSpPr/>
      </dsp:nvSpPr>
      <dsp:spPr>
        <a:xfrm>
          <a:off x="0" y="5281926"/>
          <a:ext cx="20085232" cy="1890000"/>
        </a:xfrm>
        <a:prstGeom prst="rect">
          <a:avLst/>
        </a:prstGeom>
        <a:solidFill>
          <a:schemeClr val="accent3">
            <a:alpha val="90000"/>
            <a:tint val="40000"/>
            <a:hueOff val="0"/>
            <a:satOff val="0"/>
            <a:lumOff val="0"/>
            <a:alphaOff val="0"/>
          </a:schemeClr>
        </a:solidFill>
        <a:ln w="762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58837" tIns="312420" rIns="1558837" bIns="298704" numCol="1" spcCol="1270" anchor="t" anchorCtr="0">
          <a:noAutofit/>
        </a:bodyPr>
        <a:lstStyle/>
        <a:p>
          <a:pPr marL="285750" lvl="1" indent="-285750" algn="l" defTabSz="1866900">
            <a:lnSpc>
              <a:spcPct val="90000"/>
            </a:lnSpc>
            <a:spcBef>
              <a:spcPct val="0"/>
            </a:spcBef>
            <a:spcAft>
              <a:spcPct val="15000"/>
            </a:spcAft>
            <a:buFont typeface="Symbol" panose="05050102010706020507" pitchFamily="18" charset="2"/>
            <a:buChar char=""/>
          </a:pPr>
          <a:r>
            <a:rPr lang="en-GB" sz="4200" kern="1200" dirty="0"/>
            <a:t>94.7% treated for prevention of pain</a:t>
          </a:r>
          <a:endParaRPr lang="en-US" sz="4200" kern="1200" dirty="0">
            <a:latin typeface="+mn-lt"/>
            <a:cs typeface="Arial" panose="020B0604020202020204" pitchFamily="34" charset="0"/>
          </a:endParaRPr>
        </a:p>
        <a:p>
          <a:pPr marL="285750" lvl="1" indent="-285750" algn="l" defTabSz="1866900">
            <a:lnSpc>
              <a:spcPct val="90000"/>
            </a:lnSpc>
            <a:spcBef>
              <a:spcPct val="0"/>
            </a:spcBef>
            <a:spcAft>
              <a:spcPct val="15000"/>
            </a:spcAft>
            <a:buFont typeface="Symbol" panose="05050102010706020507" pitchFamily="18" charset="2"/>
            <a:buChar char=""/>
          </a:pPr>
          <a:r>
            <a:rPr lang="en-GB" sz="4200" kern="1200" dirty="0"/>
            <a:t>5.3% treated for treatment of moderate to severe pain</a:t>
          </a:r>
        </a:p>
      </dsp:txBody>
      <dsp:txXfrm>
        <a:off x="0" y="5281926"/>
        <a:ext cx="20085232" cy="1890000"/>
      </dsp:txXfrm>
    </dsp:sp>
    <dsp:sp modelId="{7B1038F8-4E20-479E-B3CE-AFFEB9CE1BF6}">
      <dsp:nvSpPr>
        <dsp:cNvPr id="0" name=""/>
        <dsp:cNvSpPr/>
      </dsp:nvSpPr>
      <dsp:spPr>
        <a:xfrm>
          <a:off x="1004261" y="5060526"/>
          <a:ext cx="14059662" cy="4428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422" tIns="0" rIns="531422" bIns="0" numCol="1" spcCol="1270" anchor="ctr" anchorCtr="0">
          <a:noAutofit/>
        </a:bodyPr>
        <a:lstStyle/>
        <a:p>
          <a:pPr marL="0" lvl="0" indent="0" algn="l" defTabSz="1866900">
            <a:lnSpc>
              <a:spcPct val="90000"/>
            </a:lnSpc>
            <a:spcBef>
              <a:spcPct val="0"/>
            </a:spcBef>
            <a:spcAft>
              <a:spcPct val="35000"/>
            </a:spcAft>
            <a:buNone/>
          </a:pPr>
          <a:r>
            <a:rPr lang="en-GB" sz="4200" kern="1200" dirty="0">
              <a:solidFill>
                <a:schemeClr val="tx1"/>
              </a:solidFill>
              <a:latin typeface="+mn-lt"/>
              <a:cs typeface="Arial" panose="020B0604020202020204" pitchFamily="34" charset="0"/>
            </a:rPr>
            <a:t>Indication</a:t>
          </a:r>
          <a:endParaRPr lang="en-US" sz="4200" kern="1200" dirty="0">
            <a:solidFill>
              <a:schemeClr val="tx1"/>
            </a:solidFill>
            <a:latin typeface="+mn-lt"/>
            <a:cs typeface="Arial" panose="020B0604020202020204" pitchFamily="34" charset="0"/>
          </a:endParaRPr>
        </a:p>
      </dsp:txBody>
      <dsp:txXfrm>
        <a:off x="1025877" y="5082142"/>
        <a:ext cx="14016430" cy="399568"/>
      </dsp:txXfrm>
    </dsp:sp>
    <dsp:sp modelId="{5FA3AD7A-2E0A-416C-A70B-C40FE2000B17}">
      <dsp:nvSpPr>
        <dsp:cNvPr id="0" name=""/>
        <dsp:cNvSpPr/>
      </dsp:nvSpPr>
      <dsp:spPr>
        <a:xfrm>
          <a:off x="0" y="7474326"/>
          <a:ext cx="20085232" cy="2409750"/>
        </a:xfrm>
        <a:prstGeom prst="rect">
          <a:avLst/>
        </a:prstGeom>
        <a:solidFill>
          <a:schemeClr val="accent3">
            <a:alpha val="90000"/>
            <a:tint val="40000"/>
            <a:hueOff val="0"/>
            <a:satOff val="0"/>
            <a:lumOff val="0"/>
            <a:alphaOff val="0"/>
          </a:schemeClr>
        </a:solidFill>
        <a:ln w="762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58837" tIns="312420" rIns="1558837" bIns="298704" numCol="1" spcCol="1270" anchor="t" anchorCtr="0">
          <a:noAutofit/>
        </a:bodyPr>
        <a:lstStyle/>
        <a:p>
          <a:pPr marL="285750" lvl="1" indent="-285750" algn="l" defTabSz="1866900">
            <a:lnSpc>
              <a:spcPct val="90000"/>
            </a:lnSpc>
            <a:spcBef>
              <a:spcPct val="0"/>
            </a:spcBef>
            <a:spcAft>
              <a:spcPct val="15000"/>
            </a:spcAft>
            <a:buChar char="•"/>
          </a:pPr>
          <a:r>
            <a:rPr lang="en-GB" sz="4200" kern="1200" dirty="0"/>
            <a:t>56.3% had one or more disorders listed as either a contraindication or special warnings and precautions in the Summary of Product Characteristics (SmPC)</a:t>
          </a:r>
          <a:endParaRPr lang="en-US" sz="4400" kern="1200" dirty="0">
            <a:latin typeface="+mn-lt"/>
            <a:cs typeface="Arial" panose="020B0604020202020204" pitchFamily="34" charset="0"/>
          </a:endParaRPr>
        </a:p>
      </dsp:txBody>
      <dsp:txXfrm>
        <a:off x="0" y="7474326"/>
        <a:ext cx="20085232" cy="2409750"/>
      </dsp:txXfrm>
    </dsp:sp>
    <dsp:sp modelId="{E8FCCBA5-0518-44DF-B8CB-08EDDFF612FB}">
      <dsp:nvSpPr>
        <dsp:cNvPr id="0" name=""/>
        <dsp:cNvSpPr/>
      </dsp:nvSpPr>
      <dsp:spPr>
        <a:xfrm>
          <a:off x="1004261" y="7252926"/>
          <a:ext cx="14059662" cy="4428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422" tIns="0" rIns="531422" bIns="0" numCol="1" spcCol="1270" anchor="ctr" anchorCtr="0">
          <a:noAutofit/>
        </a:bodyPr>
        <a:lstStyle/>
        <a:p>
          <a:pPr marL="0" lvl="0" indent="0" algn="l" defTabSz="1866900">
            <a:lnSpc>
              <a:spcPct val="90000"/>
            </a:lnSpc>
            <a:spcBef>
              <a:spcPct val="0"/>
            </a:spcBef>
            <a:spcAft>
              <a:spcPct val="35000"/>
            </a:spcAft>
            <a:buNone/>
          </a:pPr>
          <a:r>
            <a:rPr lang="en-GB" sz="4200" kern="1200" dirty="0">
              <a:solidFill>
                <a:schemeClr val="tx1"/>
              </a:solidFill>
              <a:latin typeface="+mn-lt"/>
              <a:cs typeface="Arial" panose="020B0604020202020204" pitchFamily="34" charset="0"/>
            </a:rPr>
            <a:t>Risk factors</a:t>
          </a:r>
          <a:endParaRPr lang="en-US" sz="4200" kern="1200" dirty="0">
            <a:solidFill>
              <a:schemeClr val="tx1"/>
            </a:solidFill>
            <a:latin typeface="+mn-lt"/>
            <a:cs typeface="Arial" panose="020B0604020202020204" pitchFamily="34" charset="0"/>
          </a:endParaRPr>
        </a:p>
      </dsp:txBody>
      <dsp:txXfrm>
        <a:off x="1025877" y="7274542"/>
        <a:ext cx="14016430" cy="399568"/>
      </dsp:txXfrm>
    </dsp:sp>
    <dsp:sp modelId="{64C3E591-621B-46B4-ACE5-71AC98F9DF26}">
      <dsp:nvSpPr>
        <dsp:cNvPr id="0" name=""/>
        <dsp:cNvSpPr/>
      </dsp:nvSpPr>
      <dsp:spPr>
        <a:xfrm>
          <a:off x="0" y="10186476"/>
          <a:ext cx="20085232" cy="6615000"/>
        </a:xfrm>
        <a:prstGeom prst="rect">
          <a:avLst/>
        </a:prstGeom>
        <a:solidFill>
          <a:schemeClr val="accent3">
            <a:alpha val="90000"/>
            <a:tint val="40000"/>
            <a:hueOff val="0"/>
            <a:satOff val="0"/>
            <a:lumOff val="0"/>
            <a:alphaOff val="0"/>
          </a:schemeClr>
        </a:solidFill>
        <a:ln w="762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58837" tIns="312420" rIns="1558837" bIns="298704" numCol="1" spcCol="1270" anchor="t" anchorCtr="0">
          <a:noAutofit/>
        </a:bodyPr>
        <a:lstStyle/>
        <a:p>
          <a:pPr marL="285750" lvl="1" indent="-285750" algn="l" defTabSz="1866900">
            <a:lnSpc>
              <a:spcPct val="90000"/>
            </a:lnSpc>
            <a:spcBef>
              <a:spcPct val="0"/>
            </a:spcBef>
            <a:spcAft>
              <a:spcPct val="15000"/>
            </a:spcAft>
            <a:buFont typeface="Symbol" panose="05050102010706020507" pitchFamily="18" charset="2"/>
            <a:buChar char=""/>
          </a:pPr>
          <a:r>
            <a:rPr lang="en-GB" sz="4200" kern="1200" dirty="0"/>
            <a:t>297 AEs (237 non-serious; 60 serious) reported in 152 patients. Most frequently reported: </a:t>
          </a:r>
          <a:endParaRPr lang="en-US" sz="4200" kern="1200" dirty="0">
            <a:latin typeface="+mn-lt"/>
            <a:cs typeface="Arial" panose="020B0604020202020204" pitchFamily="34" charset="0"/>
          </a:endParaRPr>
        </a:p>
        <a:p>
          <a:pPr marL="571500" lvl="2" indent="-285750" algn="l" defTabSz="1866900">
            <a:lnSpc>
              <a:spcPct val="90000"/>
            </a:lnSpc>
            <a:spcBef>
              <a:spcPct val="0"/>
            </a:spcBef>
            <a:spcAft>
              <a:spcPct val="15000"/>
            </a:spcAft>
            <a:buFont typeface="Wingdings" panose="05000000000000000000" pitchFamily="2" charset="2"/>
            <a:buChar char=""/>
          </a:pPr>
          <a:r>
            <a:rPr lang="en-GB" sz="4200" kern="1200" dirty="0"/>
            <a:t>pain (2.6%)</a:t>
          </a:r>
        </a:p>
        <a:p>
          <a:pPr marL="571500" lvl="2" indent="-285750" algn="l" defTabSz="1866900">
            <a:lnSpc>
              <a:spcPct val="90000"/>
            </a:lnSpc>
            <a:spcBef>
              <a:spcPct val="0"/>
            </a:spcBef>
            <a:spcAft>
              <a:spcPct val="15000"/>
            </a:spcAft>
            <a:buFont typeface="Wingdings" panose="05000000000000000000" pitchFamily="2" charset="2"/>
            <a:buChar char=""/>
          </a:pPr>
          <a:r>
            <a:rPr lang="en-GB" sz="4200" kern="1200" dirty="0"/>
            <a:t>vomiting (1.0%)</a:t>
          </a:r>
        </a:p>
        <a:p>
          <a:pPr marL="571500" lvl="2" indent="-285750" algn="l" defTabSz="1866900">
            <a:lnSpc>
              <a:spcPct val="90000"/>
            </a:lnSpc>
            <a:spcBef>
              <a:spcPct val="0"/>
            </a:spcBef>
            <a:spcAft>
              <a:spcPct val="15000"/>
            </a:spcAft>
            <a:buFont typeface="Wingdings" panose="05000000000000000000" pitchFamily="2" charset="2"/>
            <a:buChar char=""/>
          </a:pPr>
          <a:r>
            <a:rPr lang="en-GB" sz="4200" kern="1200" dirty="0"/>
            <a:t>nausea (0.9%)</a:t>
          </a:r>
        </a:p>
        <a:p>
          <a:pPr marL="285750" lvl="1" indent="-285750" algn="l" defTabSz="1866900">
            <a:lnSpc>
              <a:spcPct val="90000"/>
            </a:lnSpc>
            <a:spcBef>
              <a:spcPct val="0"/>
            </a:spcBef>
            <a:spcAft>
              <a:spcPct val="15000"/>
            </a:spcAft>
            <a:buFont typeface="Symbol" panose="05050102010706020507" pitchFamily="18" charset="2"/>
            <a:buChar char=""/>
          </a:pPr>
          <a:r>
            <a:rPr lang="en-GB" sz="4200" kern="1200" dirty="0"/>
            <a:t>219 AEs reported within 24 hours after the diclofenac sodium injection</a:t>
          </a:r>
        </a:p>
        <a:p>
          <a:pPr marL="285750" lvl="1" indent="-285750" algn="l" defTabSz="1866900">
            <a:lnSpc>
              <a:spcPct val="90000"/>
            </a:lnSpc>
            <a:spcBef>
              <a:spcPct val="0"/>
            </a:spcBef>
            <a:spcAft>
              <a:spcPct val="15000"/>
            </a:spcAft>
            <a:buFont typeface="Symbol" panose="05050102010706020507" pitchFamily="18" charset="2"/>
            <a:buChar char=""/>
          </a:pPr>
          <a:r>
            <a:rPr lang="en-GB" sz="4200" kern="1200" dirty="0"/>
            <a:t>78 AEs reported more than 24 hours after the diclofenac sodium injection</a:t>
          </a:r>
        </a:p>
        <a:p>
          <a:pPr marL="285750" lvl="1" indent="-285750" algn="l" defTabSz="1866900">
            <a:lnSpc>
              <a:spcPct val="90000"/>
            </a:lnSpc>
            <a:spcBef>
              <a:spcPct val="0"/>
            </a:spcBef>
            <a:spcAft>
              <a:spcPct val="15000"/>
            </a:spcAft>
            <a:buFont typeface="Symbol" panose="05050102010706020507" pitchFamily="18" charset="2"/>
            <a:buChar char=""/>
          </a:pPr>
          <a:r>
            <a:rPr lang="en-GB" sz="4200" kern="1200" dirty="0"/>
            <a:t>Cumulative incidence of serious AEs was low (2.7%); the highest incidence of any serious AE was 0.5% (urinary retention)</a:t>
          </a:r>
        </a:p>
      </dsp:txBody>
      <dsp:txXfrm>
        <a:off x="0" y="10186476"/>
        <a:ext cx="20085232" cy="6615000"/>
      </dsp:txXfrm>
    </dsp:sp>
    <dsp:sp modelId="{DFD6C68E-D968-40AC-BC63-739D883291D7}">
      <dsp:nvSpPr>
        <dsp:cNvPr id="0" name=""/>
        <dsp:cNvSpPr/>
      </dsp:nvSpPr>
      <dsp:spPr>
        <a:xfrm>
          <a:off x="1004261" y="9965076"/>
          <a:ext cx="14059662" cy="442800"/>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422" tIns="0" rIns="531422" bIns="0" numCol="1" spcCol="1270" anchor="ctr" anchorCtr="0">
          <a:noAutofit/>
        </a:bodyPr>
        <a:lstStyle/>
        <a:p>
          <a:pPr marL="0" lvl="0" indent="0" algn="l" defTabSz="1866900">
            <a:lnSpc>
              <a:spcPct val="90000"/>
            </a:lnSpc>
            <a:spcBef>
              <a:spcPct val="0"/>
            </a:spcBef>
            <a:spcAft>
              <a:spcPct val="35000"/>
            </a:spcAft>
            <a:buNone/>
          </a:pPr>
          <a:r>
            <a:rPr lang="en-GB" sz="4200" kern="1200" dirty="0">
              <a:solidFill>
                <a:schemeClr val="tx1"/>
              </a:solidFill>
              <a:latin typeface="+mn-lt"/>
              <a:cs typeface="Arial" panose="020B0604020202020204" pitchFamily="34" charset="0"/>
            </a:rPr>
            <a:t>Adverse events</a:t>
          </a:r>
          <a:endParaRPr lang="en-US" sz="4200" kern="1200" dirty="0">
            <a:solidFill>
              <a:schemeClr val="tx1"/>
            </a:solidFill>
            <a:latin typeface="+mn-lt"/>
            <a:cs typeface="Arial" panose="020B0604020202020204" pitchFamily="34" charset="0"/>
          </a:endParaRPr>
        </a:p>
      </dsp:txBody>
      <dsp:txXfrm>
        <a:off x="1025877" y="9986692"/>
        <a:ext cx="14016430"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8022" y="7011132"/>
            <a:ext cx="25704245" cy="14914762"/>
          </a:xfrm>
        </p:spPr>
        <p:txBody>
          <a:bodyPr anchor="b"/>
          <a:lstStyle>
            <a:lvl1pPr algn="ctr">
              <a:defRPr sz="19843"/>
            </a:lvl1pPr>
          </a:lstStyle>
          <a:p>
            <a:r>
              <a:rPr lang="en-US"/>
              <a:t>Click to edit Master title style</a:t>
            </a:r>
            <a:endParaRPr lang="en-US" dirty="0"/>
          </a:p>
        </p:txBody>
      </p:sp>
      <p:sp>
        <p:nvSpPr>
          <p:cNvPr id="3" name="Subtitle 2"/>
          <p:cNvSpPr>
            <a:spLocks noGrp="1"/>
          </p:cNvSpPr>
          <p:nvPr>
            <p:ph type="subTitle" idx="1"/>
          </p:nvPr>
        </p:nvSpPr>
        <p:spPr>
          <a:xfrm>
            <a:off x="3780036" y="22501064"/>
            <a:ext cx="22680216" cy="10343147"/>
          </a:xfrm>
        </p:spPr>
        <p:txBody>
          <a:bodyPr/>
          <a:lstStyle>
            <a:lvl1pPr marL="0" indent="0" algn="ctr">
              <a:buNone/>
              <a:defRPr sz="7937"/>
            </a:lvl1pPr>
            <a:lvl2pPr marL="1512006" indent="0" algn="ctr">
              <a:buNone/>
              <a:defRPr sz="6614"/>
            </a:lvl2pPr>
            <a:lvl3pPr marL="3024012" indent="0" algn="ctr">
              <a:buNone/>
              <a:defRPr sz="5953"/>
            </a:lvl3pPr>
            <a:lvl4pPr marL="4536018" indent="0" algn="ctr">
              <a:buNone/>
              <a:defRPr sz="5291"/>
            </a:lvl4pPr>
            <a:lvl5pPr marL="6048024" indent="0" algn="ctr">
              <a:buNone/>
              <a:defRPr sz="5291"/>
            </a:lvl5pPr>
            <a:lvl6pPr marL="7560031" indent="0" algn="ctr">
              <a:buNone/>
              <a:defRPr sz="5291"/>
            </a:lvl6pPr>
            <a:lvl7pPr marL="9072037" indent="0" algn="ctr">
              <a:buNone/>
              <a:defRPr sz="5291"/>
            </a:lvl7pPr>
            <a:lvl8pPr marL="10584043" indent="0" algn="ctr">
              <a:buNone/>
              <a:defRPr sz="5291"/>
            </a:lvl8pPr>
            <a:lvl9pPr marL="12096049" indent="0" algn="ctr">
              <a:buNone/>
              <a:defRPr sz="5291"/>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123955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691431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3272" y="10680331"/>
            <a:ext cx="26082248" cy="17820361"/>
          </a:xfrm>
        </p:spPr>
        <p:txBody>
          <a:bodyPr anchor="b"/>
          <a:lstStyle>
            <a:lvl1pPr>
              <a:defRPr sz="19843"/>
            </a:lvl1pPr>
          </a:lstStyle>
          <a:p>
            <a:r>
              <a:rPr lang="en-US"/>
              <a:t>Click to edit Master title style</a:t>
            </a:r>
            <a:endParaRPr lang="en-US" dirty="0"/>
          </a:p>
        </p:txBody>
      </p:sp>
      <p:sp>
        <p:nvSpPr>
          <p:cNvPr id="3" name="Text Placeholder 2"/>
          <p:cNvSpPr>
            <a:spLocks noGrp="1"/>
          </p:cNvSpPr>
          <p:nvPr>
            <p:ph type="body" idx="1"/>
          </p:nvPr>
        </p:nvSpPr>
        <p:spPr>
          <a:xfrm>
            <a:off x="2063272" y="28669280"/>
            <a:ext cx="26082248" cy="9371307"/>
          </a:xfrm>
        </p:spPr>
        <p:txBody>
          <a:bodyPr/>
          <a:lstStyle>
            <a:lvl1pPr marL="0" indent="0">
              <a:buNone/>
              <a:defRPr sz="7937">
                <a:solidFill>
                  <a:schemeClr val="tx1"/>
                </a:solidFill>
              </a:defRPr>
            </a:lvl1pPr>
            <a:lvl2pPr marL="1512006" indent="0">
              <a:buNone/>
              <a:defRPr sz="6614">
                <a:solidFill>
                  <a:schemeClr val="tx1">
                    <a:tint val="75000"/>
                  </a:schemeClr>
                </a:solidFill>
              </a:defRPr>
            </a:lvl2pPr>
            <a:lvl3pPr marL="3024012" indent="0">
              <a:buNone/>
              <a:defRPr sz="5953">
                <a:solidFill>
                  <a:schemeClr val="tx1">
                    <a:tint val="75000"/>
                  </a:schemeClr>
                </a:solidFill>
              </a:defRPr>
            </a:lvl3pPr>
            <a:lvl4pPr marL="4536018" indent="0">
              <a:buNone/>
              <a:defRPr sz="5291">
                <a:solidFill>
                  <a:schemeClr val="tx1">
                    <a:tint val="75000"/>
                  </a:schemeClr>
                </a:solidFill>
              </a:defRPr>
            </a:lvl4pPr>
            <a:lvl5pPr marL="6048024" indent="0">
              <a:buNone/>
              <a:defRPr sz="5291">
                <a:solidFill>
                  <a:schemeClr val="tx1">
                    <a:tint val="75000"/>
                  </a:schemeClr>
                </a:solidFill>
              </a:defRPr>
            </a:lvl5pPr>
            <a:lvl6pPr marL="7560031" indent="0">
              <a:buNone/>
              <a:defRPr sz="5291">
                <a:solidFill>
                  <a:schemeClr val="tx1">
                    <a:tint val="75000"/>
                  </a:schemeClr>
                </a:solidFill>
              </a:defRPr>
            </a:lvl6pPr>
            <a:lvl7pPr marL="9072037" indent="0">
              <a:buNone/>
              <a:defRPr sz="5291">
                <a:solidFill>
                  <a:schemeClr val="tx1">
                    <a:tint val="75000"/>
                  </a:schemeClr>
                </a:solidFill>
              </a:defRPr>
            </a:lvl7pPr>
            <a:lvl8pPr marL="10584043" indent="0">
              <a:buNone/>
              <a:defRPr sz="5291">
                <a:solidFill>
                  <a:schemeClr val="tx1">
                    <a:tint val="75000"/>
                  </a:schemeClr>
                </a:solidFill>
              </a:defRPr>
            </a:lvl8pPr>
            <a:lvl9pPr marL="12096049" indent="0">
              <a:buNone/>
              <a:defRPr sz="52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2147844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79020" y="11404240"/>
            <a:ext cx="12852122" cy="271817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09146" y="11404240"/>
            <a:ext cx="12852122" cy="271817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54519C-B416-4F94-9BF0-33B3FDC485CE}" type="datetimeFigureOut">
              <a:rPr lang="en-GB" smtClean="0"/>
              <a:t>29/05/2026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1857295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280857"/>
            <a:ext cx="26082248" cy="828047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2962" y="10501820"/>
            <a:ext cx="12793057" cy="5146780"/>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4" name="Content Placeholder 3"/>
          <p:cNvSpPr>
            <a:spLocks noGrp="1"/>
          </p:cNvSpPr>
          <p:nvPr>
            <p:ph sz="half" idx="2"/>
          </p:nvPr>
        </p:nvSpPr>
        <p:spPr>
          <a:xfrm>
            <a:off x="2082962" y="15648601"/>
            <a:ext cx="12793057" cy="230167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09148" y="10501820"/>
            <a:ext cx="12856061" cy="5146780"/>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6" name="Content Placeholder 5"/>
          <p:cNvSpPr>
            <a:spLocks noGrp="1"/>
          </p:cNvSpPr>
          <p:nvPr>
            <p:ph sz="quarter" idx="4"/>
          </p:nvPr>
        </p:nvSpPr>
        <p:spPr>
          <a:xfrm>
            <a:off x="15309148" y="15648601"/>
            <a:ext cx="12856061" cy="230167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54519C-B416-4F94-9BF0-33B3FDC485CE}" type="datetimeFigureOut">
              <a:rPr lang="en-GB" smtClean="0"/>
              <a:t>29/05/2026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3502228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54519C-B416-4F94-9BF0-33B3FDC485CE}" type="datetimeFigureOut">
              <a:rPr lang="en-GB" smtClean="0"/>
              <a:t>29/05/2026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1901476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54519C-B416-4F94-9BF0-33B3FDC485CE}" type="datetimeFigureOut">
              <a:rPr lang="en-GB" smtClean="0"/>
              <a:t>29/05/2026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2796833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56018"/>
            <a:ext cx="9753280" cy="9996064"/>
          </a:xfrm>
        </p:spPr>
        <p:txBody>
          <a:bodyPr anchor="b"/>
          <a:lstStyle>
            <a:lvl1pPr>
              <a:defRPr sz="10583"/>
            </a:lvl1pPr>
          </a:lstStyle>
          <a:p>
            <a:r>
              <a:rPr lang="en-US"/>
              <a:t>Click to edit Master title style</a:t>
            </a:r>
            <a:endParaRPr lang="en-US" dirty="0"/>
          </a:p>
        </p:txBody>
      </p:sp>
      <p:sp>
        <p:nvSpPr>
          <p:cNvPr id="3" name="Content Placeholder 2"/>
          <p:cNvSpPr>
            <a:spLocks noGrp="1"/>
          </p:cNvSpPr>
          <p:nvPr>
            <p:ph idx="1"/>
          </p:nvPr>
        </p:nvSpPr>
        <p:spPr>
          <a:xfrm>
            <a:off x="12856061" y="6168216"/>
            <a:ext cx="15309146" cy="30444362"/>
          </a:xfrm>
        </p:spPr>
        <p:txBody>
          <a:bodyPr/>
          <a:lstStyle>
            <a:lvl1pPr>
              <a:defRPr sz="10583"/>
            </a:lvl1pPr>
            <a:lvl2pPr>
              <a:defRPr sz="9260"/>
            </a:lvl2pPr>
            <a:lvl3pPr>
              <a:defRPr sz="7937"/>
            </a:lvl3pPr>
            <a:lvl4pPr>
              <a:defRPr sz="6614"/>
            </a:lvl4pPr>
            <a:lvl5pPr>
              <a:defRPr sz="6614"/>
            </a:lvl5pPr>
            <a:lvl6pPr>
              <a:defRPr sz="6614"/>
            </a:lvl6pPr>
            <a:lvl7pPr>
              <a:defRPr sz="6614"/>
            </a:lvl7pPr>
            <a:lvl8pPr>
              <a:defRPr sz="6614"/>
            </a:lvl8pPr>
            <a:lvl9pPr>
              <a:defRPr sz="66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2959" y="12852082"/>
            <a:ext cx="9753280" cy="23810073"/>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1754519C-B416-4F94-9BF0-33B3FDC485CE}" type="datetimeFigureOut">
              <a:rPr lang="en-GB" smtClean="0"/>
              <a:t>29/05/2026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197644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56018"/>
            <a:ext cx="9753280" cy="9996064"/>
          </a:xfrm>
        </p:spPr>
        <p:txBody>
          <a:bodyPr anchor="b"/>
          <a:lstStyle>
            <a:lvl1pPr>
              <a:defRPr sz="10583"/>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56061" y="6168216"/>
            <a:ext cx="15309146" cy="30444362"/>
          </a:xfrm>
        </p:spPr>
        <p:txBody>
          <a:bodyPr anchor="t"/>
          <a:lstStyle>
            <a:lvl1pPr marL="0" indent="0">
              <a:buNone/>
              <a:defRPr sz="10583"/>
            </a:lvl1pPr>
            <a:lvl2pPr marL="1512006" indent="0">
              <a:buNone/>
              <a:defRPr sz="9260"/>
            </a:lvl2pPr>
            <a:lvl3pPr marL="3024012" indent="0">
              <a:buNone/>
              <a:defRPr sz="7937"/>
            </a:lvl3pPr>
            <a:lvl4pPr marL="4536018" indent="0">
              <a:buNone/>
              <a:defRPr sz="6614"/>
            </a:lvl4pPr>
            <a:lvl5pPr marL="6048024" indent="0">
              <a:buNone/>
              <a:defRPr sz="6614"/>
            </a:lvl5pPr>
            <a:lvl6pPr marL="7560031" indent="0">
              <a:buNone/>
              <a:defRPr sz="6614"/>
            </a:lvl6pPr>
            <a:lvl7pPr marL="9072037" indent="0">
              <a:buNone/>
              <a:defRPr sz="6614"/>
            </a:lvl7pPr>
            <a:lvl8pPr marL="10584043" indent="0">
              <a:buNone/>
              <a:defRPr sz="6614"/>
            </a:lvl8pPr>
            <a:lvl9pPr marL="12096049" indent="0">
              <a:buNone/>
              <a:defRPr sz="6614"/>
            </a:lvl9pPr>
          </a:lstStyle>
          <a:p>
            <a:r>
              <a:rPr lang="en-US"/>
              <a:t>Click icon to add picture</a:t>
            </a:r>
            <a:endParaRPr lang="en-US" dirty="0"/>
          </a:p>
        </p:txBody>
      </p:sp>
      <p:sp>
        <p:nvSpPr>
          <p:cNvPr id="4" name="Text Placeholder 3"/>
          <p:cNvSpPr>
            <a:spLocks noGrp="1"/>
          </p:cNvSpPr>
          <p:nvPr>
            <p:ph type="body" sz="half" idx="2"/>
          </p:nvPr>
        </p:nvSpPr>
        <p:spPr>
          <a:xfrm>
            <a:off x="2082959" y="12852082"/>
            <a:ext cx="9753280" cy="23810073"/>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1754519C-B416-4F94-9BF0-33B3FDC485CE}" type="datetimeFigureOut">
              <a:rPr lang="en-GB" smtClean="0"/>
              <a:t>29/05/2026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431224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2033489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0708" y="2280848"/>
            <a:ext cx="6520562" cy="3630515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79021" y="2280848"/>
            <a:ext cx="19183683" cy="363051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54519C-B416-4F94-9BF0-33B3FDC485CE}" type="datetimeFigureOut">
              <a:rPr lang="en-GB" smtClean="0"/>
              <a:t>29/05/2026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5C5A58-ED95-4336-B1CA-F7CDA8FBEA9C}" type="slidenum">
              <a:rPr lang="en-GB" smtClean="0"/>
              <a:t>‹#›</a:t>
            </a:fld>
            <a:endParaRPr lang="en-GB"/>
          </a:p>
        </p:txBody>
      </p:sp>
    </p:spTree>
    <p:extLst>
      <p:ext uri="{BB962C8B-B14F-4D97-AF65-F5344CB8AC3E}">
        <p14:creationId xmlns:p14="http://schemas.microsoft.com/office/powerpoint/2010/main" val="670080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020" y="2280857"/>
            <a:ext cx="26082248" cy="828047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79020" y="11404240"/>
            <a:ext cx="26082248" cy="2718176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9020" y="39706598"/>
            <a:ext cx="6804065" cy="2280848"/>
          </a:xfrm>
          <a:prstGeom prst="rect">
            <a:avLst/>
          </a:prstGeom>
        </p:spPr>
        <p:txBody>
          <a:bodyPr vert="horz" lIns="91440" tIns="45720" rIns="91440" bIns="45720" rtlCol="0" anchor="ctr"/>
          <a:lstStyle>
            <a:lvl1pPr algn="l">
              <a:defRPr sz="3969">
                <a:solidFill>
                  <a:schemeClr val="tx1">
                    <a:tint val="75000"/>
                  </a:schemeClr>
                </a:solidFill>
              </a:defRPr>
            </a:lvl1pPr>
          </a:lstStyle>
          <a:p>
            <a:fld id="{1754519C-B416-4F94-9BF0-33B3FDC485CE}" type="datetimeFigureOut">
              <a:rPr lang="en-GB" smtClean="0"/>
              <a:t>29/05/2026</a:t>
            </a:fld>
            <a:endParaRPr lang="en-GB"/>
          </a:p>
        </p:txBody>
      </p:sp>
      <p:sp>
        <p:nvSpPr>
          <p:cNvPr id="5" name="Footer Placeholder 4"/>
          <p:cNvSpPr>
            <a:spLocks noGrp="1"/>
          </p:cNvSpPr>
          <p:nvPr>
            <p:ph type="ftr" sz="quarter" idx="3"/>
          </p:nvPr>
        </p:nvSpPr>
        <p:spPr>
          <a:xfrm>
            <a:off x="10017096" y="39706598"/>
            <a:ext cx="10206097" cy="2280848"/>
          </a:xfrm>
          <a:prstGeom prst="rect">
            <a:avLst/>
          </a:prstGeom>
        </p:spPr>
        <p:txBody>
          <a:bodyPr vert="horz" lIns="91440" tIns="45720" rIns="91440" bIns="45720" rtlCol="0" anchor="ctr"/>
          <a:lstStyle>
            <a:lvl1pPr algn="ctr">
              <a:defRPr sz="3969">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1357203" y="39706598"/>
            <a:ext cx="6804065" cy="2280848"/>
          </a:xfrm>
          <a:prstGeom prst="rect">
            <a:avLst/>
          </a:prstGeom>
        </p:spPr>
        <p:txBody>
          <a:bodyPr vert="horz" lIns="91440" tIns="45720" rIns="91440" bIns="45720" rtlCol="0" anchor="ctr"/>
          <a:lstStyle>
            <a:lvl1pPr algn="r">
              <a:defRPr sz="3969">
                <a:solidFill>
                  <a:schemeClr val="tx1">
                    <a:tint val="75000"/>
                  </a:schemeClr>
                </a:solidFill>
              </a:defRPr>
            </a:lvl1pPr>
          </a:lstStyle>
          <a:p>
            <a:fld id="{EB5C5A58-ED95-4336-B1CA-F7CDA8FBEA9C}" type="slidenum">
              <a:rPr lang="en-GB" smtClean="0"/>
              <a:t>‹#›</a:t>
            </a:fld>
            <a:endParaRPr lang="en-GB"/>
          </a:p>
        </p:txBody>
      </p:sp>
    </p:spTree>
    <p:extLst>
      <p:ext uri="{BB962C8B-B14F-4D97-AF65-F5344CB8AC3E}">
        <p14:creationId xmlns:p14="http://schemas.microsoft.com/office/powerpoint/2010/main" val="18418923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3024012" rtl="0" eaLnBrk="1" latinLnBrk="0" hangingPunct="1">
        <a:lnSpc>
          <a:spcPct val="90000"/>
        </a:lnSpc>
        <a:spcBef>
          <a:spcPct val="0"/>
        </a:spcBef>
        <a:buNone/>
        <a:defRPr sz="14551" kern="1200">
          <a:solidFill>
            <a:schemeClr val="tx1"/>
          </a:solidFill>
          <a:latin typeface="+mj-lt"/>
          <a:ea typeface="+mj-ea"/>
          <a:cs typeface="+mj-cs"/>
        </a:defRPr>
      </a:lvl1pPr>
    </p:titleStyle>
    <p:bodyStyle>
      <a:lvl1pPr marL="756003" indent="-756003" algn="l" defTabSz="3024012" rtl="0" eaLnBrk="1" latinLnBrk="0" hangingPunct="1">
        <a:lnSpc>
          <a:spcPct val="90000"/>
        </a:lnSpc>
        <a:spcBef>
          <a:spcPts val="3307"/>
        </a:spcBef>
        <a:buFont typeface="Arial" panose="020B0604020202020204" pitchFamily="34" charset="0"/>
        <a:buChar char="•"/>
        <a:defRPr sz="9260" kern="1200">
          <a:solidFill>
            <a:schemeClr val="tx1"/>
          </a:solidFill>
          <a:latin typeface="+mn-lt"/>
          <a:ea typeface="+mn-ea"/>
          <a:cs typeface="+mn-cs"/>
        </a:defRPr>
      </a:lvl1pPr>
      <a:lvl2pPr marL="2268009" indent="-756003" algn="l" defTabSz="3024012" rtl="0" eaLnBrk="1" latinLnBrk="0" hangingPunct="1">
        <a:lnSpc>
          <a:spcPct val="90000"/>
        </a:lnSpc>
        <a:spcBef>
          <a:spcPts val="1654"/>
        </a:spcBef>
        <a:buFont typeface="Arial" panose="020B0604020202020204" pitchFamily="34" charset="0"/>
        <a:buChar char="•"/>
        <a:defRPr sz="7937" kern="1200">
          <a:solidFill>
            <a:schemeClr val="tx1"/>
          </a:solidFill>
          <a:latin typeface="+mn-lt"/>
          <a:ea typeface="+mn-ea"/>
          <a:cs typeface="+mn-cs"/>
        </a:defRPr>
      </a:lvl2pPr>
      <a:lvl3pPr marL="3780015" indent="-756003" algn="l" defTabSz="3024012" rtl="0" eaLnBrk="1" latinLnBrk="0" hangingPunct="1">
        <a:lnSpc>
          <a:spcPct val="90000"/>
        </a:lnSpc>
        <a:spcBef>
          <a:spcPts val="1654"/>
        </a:spcBef>
        <a:buFont typeface="Arial" panose="020B0604020202020204" pitchFamily="34" charset="0"/>
        <a:buChar char="•"/>
        <a:defRPr sz="6614" kern="1200">
          <a:solidFill>
            <a:schemeClr val="tx1"/>
          </a:solidFill>
          <a:latin typeface="+mn-lt"/>
          <a:ea typeface="+mn-ea"/>
          <a:cs typeface="+mn-cs"/>
        </a:defRPr>
      </a:lvl3pPr>
      <a:lvl4pPr marL="5292021"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4pPr>
      <a:lvl5pPr marL="6804028"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5pPr>
      <a:lvl6pPr marL="8316034"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6pPr>
      <a:lvl7pPr marL="9828040"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7pPr>
      <a:lvl8pPr marL="11340046"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8pPr>
      <a:lvl9pPr marL="12852052"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9pPr>
    </p:bodyStyle>
    <p:otherStyle>
      <a:defPPr>
        <a:defRPr lang="en-US"/>
      </a:defPPr>
      <a:lvl1pPr marL="0" algn="l" defTabSz="3024012" rtl="0" eaLnBrk="1" latinLnBrk="0" hangingPunct="1">
        <a:defRPr sz="5953" kern="1200">
          <a:solidFill>
            <a:schemeClr val="tx1"/>
          </a:solidFill>
          <a:latin typeface="+mn-lt"/>
          <a:ea typeface="+mn-ea"/>
          <a:cs typeface="+mn-cs"/>
        </a:defRPr>
      </a:lvl1pPr>
      <a:lvl2pPr marL="1512006" algn="l" defTabSz="3024012" rtl="0" eaLnBrk="1" latinLnBrk="0" hangingPunct="1">
        <a:defRPr sz="5953" kern="1200">
          <a:solidFill>
            <a:schemeClr val="tx1"/>
          </a:solidFill>
          <a:latin typeface="+mn-lt"/>
          <a:ea typeface="+mn-ea"/>
          <a:cs typeface="+mn-cs"/>
        </a:defRPr>
      </a:lvl2pPr>
      <a:lvl3pPr marL="3024012" algn="l" defTabSz="3024012" rtl="0" eaLnBrk="1" latinLnBrk="0" hangingPunct="1">
        <a:defRPr sz="5953" kern="1200">
          <a:solidFill>
            <a:schemeClr val="tx1"/>
          </a:solidFill>
          <a:latin typeface="+mn-lt"/>
          <a:ea typeface="+mn-ea"/>
          <a:cs typeface="+mn-cs"/>
        </a:defRPr>
      </a:lvl3pPr>
      <a:lvl4pPr marL="4536018" algn="l" defTabSz="3024012" rtl="0" eaLnBrk="1" latinLnBrk="0" hangingPunct="1">
        <a:defRPr sz="5953" kern="1200">
          <a:solidFill>
            <a:schemeClr val="tx1"/>
          </a:solidFill>
          <a:latin typeface="+mn-lt"/>
          <a:ea typeface="+mn-ea"/>
          <a:cs typeface="+mn-cs"/>
        </a:defRPr>
      </a:lvl4pPr>
      <a:lvl5pPr marL="6048024" algn="l" defTabSz="3024012" rtl="0" eaLnBrk="1" latinLnBrk="0" hangingPunct="1">
        <a:defRPr sz="5953" kern="1200">
          <a:solidFill>
            <a:schemeClr val="tx1"/>
          </a:solidFill>
          <a:latin typeface="+mn-lt"/>
          <a:ea typeface="+mn-ea"/>
          <a:cs typeface="+mn-cs"/>
        </a:defRPr>
      </a:lvl5pPr>
      <a:lvl6pPr marL="7560031" algn="l" defTabSz="3024012" rtl="0" eaLnBrk="1" latinLnBrk="0" hangingPunct="1">
        <a:defRPr sz="5953" kern="1200">
          <a:solidFill>
            <a:schemeClr val="tx1"/>
          </a:solidFill>
          <a:latin typeface="+mn-lt"/>
          <a:ea typeface="+mn-ea"/>
          <a:cs typeface="+mn-cs"/>
        </a:defRPr>
      </a:lvl6pPr>
      <a:lvl7pPr marL="9072037" algn="l" defTabSz="3024012" rtl="0" eaLnBrk="1" latinLnBrk="0" hangingPunct="1">
        <a:defRPr sz="5953" kern="1200">
          <a:solidFill>
            <a:schemeClr val="tx1"/>
          </a:solidFill>
          <a:latin typeface="+mn-lt"/>
          <a:ea typeface="+mn-ea"/>
          <a:cs typeface="+mn-cs"/>
        </a:defRPr>
      </a:lvl7pPr>
      <a:lvl8pPr marL="10584043" algn="l" defTabSz="3024012" rtl="0" eaLnBrk="1" latinLnBrk="0" hangingPunct="1">
        <a:defRPr sz="5953" kern="1200">
          <a:solidFill>
            <a:schemeClr val="tx1"/>
          </a:solidFill>
          <a:latin typeface="+mn-lt"/>
          <a:ea typeface="+mn-ea"/>
          <a:cs typeface="+mn-cs"/>
        </a:defRPr>
      </a:lvl8pPr>
      <a:lvl9pPr marL="12096049" algn="l" defTabSz="3024012" rtl="0" eaLnBrk="1" latinLnBrk="0" hangingPunct="1">
        <a:defRPr sz="59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emf"/><Relationship Id="rId7" Type="http://schemas.openxmlformats.org/officeDocument/2006/relationships/diagramQuickStyle" Target="../diagrams/quickStyle1.xml"/><Relationship Id="rId2"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4.emf"/><Relationship Id="rId4" Type="http://schemas.openxmlformats.org/officeDocument/2006/relationships/image" Target="../media/image3.emf"/><Relationship Id="rId9" Type="http://schemas.microsoft.com/office/2007/relationships/diagramDrawing" Target="../diagrams/drawin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A443C669-FCB3-956F-6D1E-68F938462EAD}"/>
              </a:ext>
            </a:extLst>
          </p:cNvPr>
          <p:cNvSpPr/>
          <p:nvPr/>
        </p:nvSpPr>
        <p:spPr>
          <a:xfrm>
            <a:off x="491750" y="14354490"/>
            <a:ext cx="29342673" cy="8393905"/>
          </a:xfrm>
          <a:prstGeom prst="rect">
            <a:avLst/>
          </a:prstGeom>
          <a:solidFill>
            <a:srgbClr val="F0A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algn="just"/>
            <a:r>
              <a:rPr lang="en-GB" sz="7185" b="1">
                <a:solidFill>
                  <a:schemeClr val="bg1"/>
                </a:solidFill>
                <a:cs typeface="Arial" panose="020B0604020202020204" pitchFamily="34" charset="0"/>
              </a:rPr>
              <a:t>METHODS</a:t>
            </a:r>
          </a:p>
          <a:p>
            <a:pPr marL="2965562" lvl="5" indent="-684361" algn="just">
              <a:buFont typeface="Arial" panose="020B0604020202020204" pitchFamily="34" charset="0"/>
              <a:buChar char="•"/>
            </a:pPr>
            <a:endParaRPr lang="en-GB" sz="5389" b="1">
              <a:solidFill>
                <a:schemeClr val="bg1"/>
              </a:solidFill>
              <a:cs typeface="Arial" panose="020B0604020202020204" pitchFamily="34" charset="0"/>
            </a:endParaRPr>
          </a:p>
        </p:txBody>
      </p:sp>
      <p:sp>
        <p:nvSpPr>
          <p:cNvPr id="64" name="Rectangle 63">
            <a:extLst>
              <a:ext uri="{FF2B5EF4-FFF2-40B4-BE49-F238E27FC236}">
                <a16:creationId xmlns:a16="http://schemas.microsoft.com/office/drawing/2014/main" id="{BB89EEAC-B64E-859A-4E66-6518251AD853}"/>
              </a:ext>
            </a:extLst>
          </p:cNvPr>
          <p:cNvSpPr/>
          <p:nvPr/>
        </p:nvSpPr>
        <p:spPr>
          <a:xfrm>
            <a:off x="21445600" y="23299392"/>
            <a:ext cx="8388822" cy="19316951"/>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7185" b="1" dirty="0">
                <a:cs typeface="Arial" panose="020B0604020202020204" pitchFamily="34" charset="0"/>
              </a:rPr>
              <a:t>CONCLUSIONS</a:t>
            </a:r>
          </a:p>
          <a:p>
            <a:r>
              <a:rPr lang="en-GB" sz="4391" dirty="0"/>
              <a:t>Results from this study showed that a large proportion of patients receiving diclofenac sodium were reported to have either a contraindication or special warnings and precautions for use. This may reflect either a lack of prescriber awareness of prescribing guidelines or an individual benefit-risk assessment made by the prescriber in view of the short duration of treatment with diclofenac sodium. The most frequent AEs were non-serious and expected postoperatively. Urinary retention was the most common serious AE reported, and is not listed in the SmPC, however it is acknowledged to be commonly observed in the postoperative setting. The tailored design of this study facilitated the assessment of a diverse patient population managed by specialist HCPs in secondary care, yielding a level of data fidelity not achievable with routinely collected data sources</a:t>
            </a:r>
            <a:r>
              <a:rPr lang="en-GB" sz="4191" dirty="0"/>
              <a:t>.</a:t>
            </a:r>
          </a:p>
          <a:p>
            <a:endParaRPr lang="en-GB" sz="3991" dirty="0">
              <a:cs typeface="Arial" panose="020B0604020202020204" pitchFamily="34" charset="0"/>
            </a:endParaRPr>
          </a:p>
        </p:txBody>
      </p:sp>
      <p:sp>
        <p:nvSpPr>
          <p:cNvPr id="6" name="Rectangle 5">
            <a:extLst>
              <a:ext uri="{FF2B5EF4-FFF2-40B4-BE49-F238E27FC236}">
                <a16:creationId xmlns:a16="http://schemas.microsoft.com/office/drawing/2014/main" id="{97919C9C-EB13-B513-C0E1-F2B2E4CE42BB}"/>
              </a:ext>
            </a:extLst>
          </p:cNvPr>
          <p:cNvSpPr/>
          <p:nvPr/>
        </p:nvSpPr>
        <p:spPr>
          <a:xfrm>
            <a:off x="491750" y="869034"/>
            <a:ext cx="21977253" cy="4270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558"/>
              </a:spcAft>
            </a:pPr>
            <a:r>
              <a:rPr lang="en-GB" sz="7200" b="1" dirty="0">
                <a:solidFill>
                  <a:srgbClr val="002060"/>
                </a:solidFill>
                <a:ea typeface="Calibri" panose="020F0502020204030204" pitchFamily="34" charset="0"/>
                <a:cs typeface="Arial" panose="020B0604020202020204" pitchFamily="34" charset="0"/>
              </a:rPr>
              <a:t>Utilisation and safety of IV bolus diclofenac sodium (Akis®) for prevention or treatment of post-operative pain in UK secondary healthcare</a:t>
            </a:r>
          </a:p>
        </p:txBody>
      </p:sp>
      <p:pic>
        <p:nvPicPr>
          <p:cNvPr id="42" name="Picture 41">
            <a:extLst>
              <a:ext uri="{FF2B5EF4-FFF2-40B4-BE49-F238E27FC236}">
                <a16:creationId xmlns:a16="http://schemas.microsoft.com/office/drawing/2014/main" id="{01CD9351-F949-294A-1E18-99B32152BD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633" y="41954432"/>
            <a:ext cx="2592862" cy="661910"/>
          </a:xfrm>
          <a:prstGeom prst="rect">
            <a:avLst/>
          </a:prstGeom>
        </p:spPr>
      </p:pic>
      <p:sp>
        <p:nvSpPr>
          <p:cNvPr id="57" name="TextBox 56">
            <a:extLst>
              <a:ext uri="{FF2B5EF4-FFF2-40B4-BE49-F238E27FC236}">
                <a16:creationId xmlns:a16="http://schemas.microsoft.com/office/drawing/2014/main" id="{6C7F3B38-90BE-49C7-A447-1074E127C399}"/>
              </a:ext>
            </a:extLst>
          </p:cNvPr>
          <p:cNvSpPr txBox="1"/>
          <p:nvPr/>
        </p:nvSpPr>
        <p:spPr>
          <a:xfrm>
            <a:off x="491746" y="5104135"/>
            <a:ext cx="21136741" cy="1627946"/>
          </a:xfrm>
          <a:prstGeom prst="rect">
            <a:avLst/>
          </a:prstGeom>
          <a:noFill/>
        </p:spPr>
        <p:txBody>
          <a:bodyPr wrap="square">
            <a:spAutoFit/>
          </a:bodyPr>
          <a:lstStyle/>
          <a:p>
            <a:r>
              <a:rPr lang="en-GB" sz="3593" dirty="0">
                <a:cs typeface="Arial" panose="020B0604020202020204" pitchFamily="34" charset="0"/>
              </a:rPr>
              <a:t>A. Evans</a:t>
            </a:r>
            <a:r>
              <a:rPr lang="en-GB" sz="3593" baseline="30000" dirty="0">
                <a:cs typeface="Arial" panose="020B0604020202020204" pitchFamily="34" charset="0"/>
              </a:rPr>
              <a:t>1,2</a:t>
            </a:r>
            <a:r>
              <a:rPr lang="en-GB" sz="3593" dirty="0">
                <a:cs typeface="Arial" panose="020B0604020202020204" pitchFamily="34" charset="0"/>
              </a:rPr>
              <a:t>, K. Morton</a:t>
            </a:r>
            <a:r>
              <a:rPr lang="en-GB" sz="3593" baseline="30000" dirty="0">
                <a:cs typeface="Arial" panose="020B0604020202020204" pitchFamily="34" charset="0"/>
              </a:rPr>
              <a:t>1,2</a:t>
            </a:r>
            <a:r>
              <a:rPr lang="en-GB" sz="3593" dirty="0">
                <a:cs typeface="Arial" panose="020B0604020202020204" pitchFamily="34" charset="0"/>
              </a:rPr>
              <a:t>, </a:t>
            </a:r>
            <a:r>
              <a:rPr lang="en-GB" sz="3593" dirty="0"/>
              <a:t>T. Aurelius</a:t>
            </a:r>
            <a:r>
              <a:rPr lang="en-GB" sz="3593" baseline="30000" dirty="0"/>
              <a:t>1,2</a:t>
            </a:r>
            <a:r>
              <a:rPr lang="en-GB" sz="3593" dirty="0"/>
              <a:t>, D. Morris</a:t>
            </a:r>
            <a:r>
              <a:rPr lang="en-GB" sz="3593" baseline="30000" dirty="0"/>
              <a:t>1,2</a:t>
            </a:r>
            <a:r>
              <a:rPr lang="en-GB" sz="3593" dirty="0"/>
              <a:t>, J. Denyer</a:t>
            </a:r>
            <a:r>
              <a:rPr lang="en-GB" sz="3593" baseline="30000" dirty="0"/>
              <a:t>1</a:t>
            </a:r>
            <a:r>
              <a:rPr lang="en-GB" sz="3593" dirty="0"/>
              <a:t>, D. Roy</a:t>
            </a:r>
            <a:r>
              <a:rPr lang="en-GB" sz="3593" baseline="30000" dirty="0"/>
              <a:t>1,2</a:t>
            </a:r>
            <a:r>
              <a:rPr lang="en-GB" sz="3593" dirty="0"/>
              <a:t>, L. Härmark</a:t>
            </a:r>
            <a:r>
              <a:rPr lang="en-GB" sz="3593" baseline="30000" dirty="0"/>
              <a:t>1</a:t>
            </a:r>
            <a:endParaRPr lang="en-US" sz="3593" dirty="0">
              <a:cs typeface="Arial" panose="020B0604020202020204" pitchFamily="34" charset="0"/>
            </a:endParaRPr>
          </a:p>
          <a:p>
            <a:r>
              <a:rPr lang="en-GB" sz="3193" baseline="30000" dirty="0">
                <a:cs typeface="Arial" panose="020B0604020202020204" pitchFamily="34" charset="0"/>
              </a:rPr>
              <a:t>1</a:t>
            </a:r>
            <a:r>
              <a:rPr lang="en-GB" sz="3193" dirty="0">
                <a:cs typeface="Arial" panose="020B0604020202020204" pitchFamily="34" charset="0"/>
              </a:rPr>
              <a:t>Drug Safety Research Unit, Southampton, United Kingdom</a:t>
            </a:r>
            <a:endParaRPr lang="en-US" sz="3193" dirty="0">
              <a:cs typeface="Arial" panose="020B0604020202020204" pitchFamily="34" charset="0"/>
            </a:endParaRPr>
          </a:p>
          <a:p>
            <a:r>
              <a:rPr lang="en-GB" sz="3193" baseline="30000" dirty="0">
                <a:cs typeface="Arial" panose="020B0604020202020204" pitchFamily="34" charset="0"/>
              </a:rPr>
              <a:t>2</a:t>
            </a:r>
            <a:r>
              <a:rPr lang="en-GB" sz="3193" dirty="0">
                <a:cs typeface="Arial" panose="020B0604020202020204" pitchFamily="34" charset="0"/>
              </a:rPr>
              <a:t>University of Portsmouth, Portsmouth, United Kingdom</a:t>
            </a:r>
            <a:endParaRPr lang="en-US" sz="3193" dirty="0">
              <a:cs typeface="Arial" panose="020B0604020202020204" pitchFamily="34" charset="0"/>
            </a:endParaRPr>
          </a:p>
        </p:txBody>
      </p:sp>
      <p:sp>
        <p:nvSpPr>
          <p:cNvPr id="9" name="Rectangle 8">
            <a:extLst>
              <a:ext uri="{FF2B5EF4-FFF2-40B4-BE49-F238E27FC236}">
                <a16:creationId xmlns:a16="http://schemas.microsoft.com/office/drawing/2014/main" id="{E0A9029E-341A-2A52-BAC8-ACAC529C59EA}"/>
              </a:ext>
            </a:extLst>
          </p:cNvPr>
          <p:cNvSpPr/>
          <p:nvPr/>
        </p:nvSpPr>
        <p:spPr>
          <a:xfrm>
            <a:off x="491750" y="6852863"/>
            <a:ext cx="29342673" cy="6950629"/>
          </a:xfrm>
          <a:prstGeom prst="rect">
            <a:avLst/>
          </a:prstGeom>
          <a:solidFill>
            <a:srgbClr val="00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algn="just"/>
            <a:r>
              <a:rPr lang="en-GB" sz="7185" b="1" dirty="0">
                <a:cs typeface="Arial" panose="020B0604020202020204" pitchFamily="34" charset="0"/>
              </a:rPr>
              <a:t>INTRODUCTION</a:t>
            </a:r>
          </a:p>
          <a:p>
            <a:r>
              <a:rPr lang="en-GB" sz="4391" dirty="0">
                <a:cs typeface="Arial" panose="020B0604020202020204" pitchFamily="34" charset="0"/>
              </a:rPr>
              <a:t>	Clinical studies involving intravenous (IV) bolus administration showed potentially higher </a:t>
            </a:r>
            <a:r>
              <a:rPr lang="en-GB" sz="4391" dirty="0" err="1">
                <a:cs typeface="Arial" panose="020B0604020202020204" pitchFamily="34" charset="0"/>
              </a:rPr>
              <a:t>Cmax</a:t>
            </a:r>
            <a:r>
              <a:rPr lang="en-GB" sz="4391" dirty="0">
                <a:cs typeface="Arial" panose="020B0604020202020204" pitchFamily="34" charset="0"/>
              </a:rPr>
              <a:t> levels compared to other IV 	diclofenac products, raising concerns regarding the potential for increased incidence of adverse events (AEs). Therefore, a 	post-authorisation safety study was conducted to examine the utilisation and safety of the IV bolus formulation of diclofenac 	sodium for the prevention or treatment of post-operative pain, using a bespoke data collection approach.</a:t>
            </a:r>
          </a:p>
          <a:p>
            <a:endParaRPr lang="en-GB" sz="4391" dirty="0">
              <a:cs typeface="Arial" panose="020B0604020202020204" pitchFamily="34" charset="0"/>
            </a:endParaRPr>
          </a:p>
          <a:p>
            <a:r>
              <a:rPr lang="en-GB" sz="4391" dirty="0">
                <a:cs typeface="Arial" panose="020B0604020202020204" pitchFamily="34" charset="0"/>
              </a:rPr>
              <a:t>	</a:t>
            </a:r>
            <a:r>
              <a:rPr lang="en-GB" sz="7185" b="1" dirty="0">
                <a:cs typeface="Arial" panose="020B0604020202020204" pitchFamily="34" charset="0"/>
              </a:rPr>
              <a:t>OBJECTIVE</a:t>
            </a:r>
          </a:p>
          <a:p>
            <a:r>
              <a:rPr lang="en-GB" sz="1796" dirty="0"/>
              <a:t>	</a:t>
            </a:r>
            <a:r>
              <a:rPr lang="en-GB" sz="4391" dirty="0">
                <a:cs typeface="Arial" panose="020B0604020202020204" pitchFamily="34" charset="0"/>
              </a:rPr>
              <a:t>To assess the utilisation and safety of IV bolus formulation of diclofenac sodium for use in the prevention and treatment of 	post-operative pain in the UK secondary care setting.</a:t>
            </a:r>
            <a:endParaRPr lang="en-US" sz="4391" dirty="0">
              <a:cs typeface="Arial" panose="020B0604020202020204" pitchFamily="34" charset="0"/>
            </a:endParaRPr>
          </a:p>
          <a:p>
            <a:endParaRPr lang="en-GB" sz="7185" dirty="0">
              <a:latin typeface="Arial" panose="020B0604020202020204" pitchFamily="34" charset="0"/>
              <a:cs typeface="Arial" panose="020B0604020202020204" pitchFamily="34" charset="0"/>
            </a:endParaRPr>
          </a:p>
          <a:p>
            <a:endParaRPr lang="en-GB" sz="7185" dirty="0">
              <a:latin typeface="Arial" panose="020B0604020202020204" pitchFamily="34" charset="0"/>
              <a:cs typeface="Arial" panose="020B0604020202020204" pitchFamily="34" charset="0"/>
            </a:endParaRPr>
          </a:p>
          <a:p>
            <a:endParaRPr lang="en-GB" sz="4391" dirty="0">
              <a:latin typeface="Arial" panose="020B0604020202020204" pitchFamily="34" charset="0"/>
              <a:cs typeface="Arial" panose="020B0604020202020204" pitchFamily="34" charset="0"/>
            </a:endParaRPr>
          </a:p>
          <a:p>
            <a:endParaRPr lang="en-US" sz="4391" dirty="0">
              <a:latin typeface="Arial" panose="020B0604020202020204" pitchFamily="34" charset="0"/>
              <a:cs typeface="Arial" panose="020B0604020202020204" pitchFamily="34" charset="0"/>
            </a:endParaRPr>
          </a:p>
        </p:txBody>
      </p:sp>
      <p:sp>
        <p:nvSpPr>
          <p:cNvPr id="60" name="Rectangle 59">
            <a:extLst>
              <a:ext uri="{FF2B5EF4-FFF2-40B4-BE49-F238E27FC236}">
                <a16:creationId xmlns:a16="http://schemas.microsoft.com/office/drawing/2014/main" id="{80D849A0-6598-5646-61F0-F79C07D6D328}"/>
              </a:ext>
            </a:extLst>
          </p:cNvPr>
          <p:cNvSpPr/>
          <p:nvPr/>
        </p:nvSpPr>
        <p:spPr>
          <a:xfrm>
            <a:off x="491747" y="23299391"/>
            <a:ext cx="20815779" cy="18575316"/>
          </a:xfrm>
          <a:prstGeom prst="rect">
            <a:avLst/>
          </a:prstGeom>
          <a:solidFill>
            <a:srgbClr val="E243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1" algn="just"/>
            <a:r>
              <a:rPr lang="en-GB" sz="7185" b="1" dirty="0">
                <a:cs typeface="Arial" panose="020B0604020202020204" pitchFamily="34" charset="0"/>
              </a:rPr>
              <a:t>RESULTS</a:t>
            </a:r>
          </a:p>
        </p:txBody>
      </p:sp>
      <p:sp>
        <p:nvSpPr>
          <p:cNvPr id="62" name="Rectangle 61">
            <a:extLst>
              <a:ext uri="{FF2B5EF4-FFF2-40B4-BE49-F238E27FC236}">
                <a16:creationId xmlns:a16="http://schemas.microsoft.com/office/drawing/2014/main" id="{7F72B55C-662E-7ABD-7815-A49325AD4DF4}"/>
              </a:ext>
            </a:extLst>
          </p:cNvPr>
          <p:cNvSpPr/>
          <p:nvPr/>
        </p:nvSpPr>
        <p:spPr>
          <a:xfrm>
            <a:off x="3039133" y="41874707"/>
            <a:ext cx="17903118" cy="598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796" dirty="0">
                <a:solidFill>
                  <a:srgbClr val="244486"/>
                </a:solidFill>
                <a:latin typeface="Arial" panose="020B0604020202020204" pitchFamily="34" charset="0"/>
                <a:cs typeface="Arial" panose="020B0604020202020204" pitchFamily="34" charset="0"/>
              </a:rPr>
              <a:t>The DSRU is an independent charity (No 327206) which works in association with the University of Portsmouth. Funding has been received from the Marketing Authorisation Holder, IBSA Farmaceutici Italia </a:t>
            </a:r>
            <a:r>
              <a:rPr lang="en-GB" sz="1796">
                <a:solidFill>
                  <a:srgbClr val="244486"/>
                </a:solidFill>
                <a:latin typeface="Arial" panose="020B0604020202020204" pitchFamily="34" charset="0"/>
                <a:cs typeface="Arial" panose="020B0604020202020204" pitchFamily="34" charset="0"/>
              </a:rPr>
              <a:t>Srl</a:t>
            </a:r>
            <a:r>
              <a:rPr lang="en-US" sz="1796">
                <a:solidFill>
                  <a:srgbClr val="244486"/>
                </a:solidFill>
                <a:latin typeface="Arial" panose="020B0604020202020204" pitchFamily="34" charset="0"/>
                <a:cs typeface="Arial" panose="020B0604020202020204" pitchFamily="34" charset="0"/>
              </a:rPr>
              <a:t>.</a:t>
            </a:r>
            <a:endParaRPr lang="en-GB" sz="1796" dirty="0">
              <a:solidFill>
                <a:srgbClr val="244486"/>
              </a:solidFill>
              <a:latin typeface="Arial" panose="020B0604020202020204" pitchFamily="34" charset="0"/>
              <a:cs typeface="Arial" panose="020B0604020202020204" pitchFamily="34" charset="0"/>
            </a:endParaRPr>
          </a:p>
        </p:txBody>
      </p:sp>
      <p:grpSp>
        <p:nvGrpSpPr>
          <p:cNvPr id="58" name="Group 57">
            <a:extLst>
              <a:ext uri="{FF2B5EF4-FFF2-40B4-BE49-F238E27FC236}">
                <a16:creationId xmlns:a16="http://schemas.microsoft.com/office/drawing/2014/main" id="{561523C1-108C-41FC-B0EE-2D35D57F7ACA}"/>
              </a:ext>
            </a:extLst>
          </p:cNvPr>
          <p:cNvGrpSpPr/>
          <p:nvPr/>
        </p:nvGrpSpPr>
        <p:grpSpPr>
          <a:xfrm>
            <a:off x="0" y="-54264"/>
            <a:ext cx="30247360" cy="6228962"/>
            <a:chOff x="-12247" y="-43126"/>
            <a:chExt cx="12219350" cy="2763394"/>
          </a:xfrm>
        </p:grpSpPr>
        <p:sp>
          <p:nvSpPr>
            <p:cNvPr id="61" name="Rectangle 60">
              <a:extLst>
                <a:ext uri="{FF2B5EF4-FFF2-40B4-BE49-F238E27FC236}">
                  <a16:creationId xmlns:a16="http://schemas.microsoft.com/office/drawing/2014/main" id="{C6A1FD23-4C11-61D9-3745-9DE81228F565}"/>
                </a:ext>
              </a:extLst>
            </p:cNvPr>
            <p:cNvSpPr/>
            <p:nvPr/>
          </p:nvSpPr>
          <p:spPr>
            <a:xfrm flipV="1">
              <a:off x="-12247" y="-38585"/>
              <a:ext cx="12192000" cy="257783"/>
            </a:xfrm>
            <a:prstGeom prst="rect">
              <a:avLst/>
            </a:prstGeom>
            <a:solidFill>
              <a:srgbClr val="244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6"/>
            </a:p>
          </p:txBody>
        </p:sp>
        <p:pic>
          <p:nvPicPr>
            <p:cNvPr id="68" name="Picture 67">
              <a:extLst>
                <a:ext uri="{FF2B5EF4-FFF2-40B4-BE49-F238E27FC236}">
                  <a16:creationId xmlns:a16="http://schemas.microsoft.com/office/drawing/2014/main" id="{0C921492-55E0-A8DE-4A48-AFA1D29021B1}"/>
                </a:ext>
              </a:extLst>
            </p:cNvPr>
            <p:cNvPicPr>
              <a:picLocks noChangeAspect="1"/>
            </p:cNvPicPr>
            <p:nvPr/>
          </p:nvPicPr>
          <p:blipFill rotWithShape="1">
            <a:blip r:embed="rId3"/>
            <a:srcRect t="73335" r="32367"/>
            <a:stretch/>
          </p:blipFill>
          <p:spPr>
            <a:xfrm>
              <a:off x="5483551" y="-43126"/>
              <a:ext cx="6723552" cy="2763394"/>
            </a:xfrm>
            <a:prstGeom prst="rect">
              <a:avLst/>
            </a:prstGeom>
          </p:spPr>
        </p:pic>
        <p:pic>
          <p:nvPicPr>
            <p:cNvPr id="69" name="Picture 68">
              <a:extLst>
                <a:ext uri="{FF2B5EF4-FFF2-40B4-BE49-F238E27FC236}">
                  <a16:creationId xmlns:a16="http://schemas.microsoft.com/office/drawing/2014/main" id="{5C8B49EF-3776-6165-D3CC-81041E4A2172}"/>
                </a:ext>
              </a:extLst>
            </p:cNvPr>
            <p:cNvPicPr>
              <a:picLocks noChangeAspect="1"/>
            </p:cNvPicPr>
            <p:nvPr/>
          </p:nvPicPr>
          <p:blipFill>
            <a:blip r:embed="rId4"/>
            <a:stretch>
              <a:fillRect/>
            </a:stretch>
          </p:blipFill>
          <p:spPr>
            <a:xfrm>
              <a:off x="9383743" y="284583"/>
              <a:ext cx="2489309" cy="1108913"/>
            </a:xfrm>
            <a:prstGeom prst="rect">
              <a:avLst/>
            </a:prstGeom>
          </p:spPr>
        </p:pic>
      </p:grpSp>
      <p:graphicFrame>
        <p:nvGraphicFramePr>
          <p:cNvPr id="5" name="Diagram 4">
            <a:extLst>
              <a:ext uri="{FF2B5EF4-FFF2-40B4-BE49-F238E27FC236}">
                <a16:creationId xmlns:a16="http://schemas.microsoft.com/office/drawing/2014/main" id="{EDA2313C-9EE5-D929-4978-650B8B4D1DDC}"/>
              </a:ext>
            </a:extLst>
          </p:cNvPr>
          <p:cNvGraphicFramePr/>
          <p:nvPr>
            <p:extLst>
              <p:ext uri="{D42A27DB-BD31-4B8C-83A1-F6EECF244321}">
                <p14:modId xmlns:p14="http://schemas.microsoft.com/office/powerpoint/2010/main" val="1360299663"/>
              </p:ext>
            </p:extLst>
          </p:nvPr>
        </p:nvGraphicFramePr>
        <p:xfrm>
          <a:off x="857019" y="24534096"/>
          <a:ext cx="20085232" cy="1686295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Picture 7">
            <a:extLst>
              <a:ext uri="{FF2B5EF4-FFF2-40B4-BE49-F238E27FC236}">
                <a16:creationId xmlns:a16="http://schemas.microsoft.com/office/drawing/2014/main" id="{4960D434-A55C-EC15-CD3B-8A686BCA02A9}"/>
              </a:ext>
            </a:extLst>
          </p:cNvPr>
          <p:cNvPicPr>
            <a:picLocks noChangeAspect="1"/>
          </p:cNvPicPr>
          <p:nvPr/>
        </p:nvPicPr>
        <p:blipFill>
          <a:blip r:embed="rId10"/>
          <a:stretch>
            <a:fillRect/>
          </a:stretch>
        </p:blipFill>
        <p:spPr>
          <a:xfrm>
            <a:off x="1038941" y="3331407"/>
            <a:ext cx="28381520" cy="19139655"/>
          </a:xfrm>
          <a:prstGeom prst="rect">
            <a:avLst/>
          </a:prstGeom>
        </p:spPr>
      </p:pic>
    </p:spTree>
    <p:extLst>
      <p:ext uri="{BB962C8B-B14F-4D97-AF65-F5344CB8AC3E}">
        <p14:creationId xmlns:p14="http://schemas.microsoft.com/office/powerpoint/2010/main" val="227902269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279</TotalTime>
  <Words>523</Words>
  <Application>Microsoft Office PowerPoint</Application>
  <PresentationFormat>Custom</PresentationFormat>
  <Paragraphs>35</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Symbol</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Samantha Lane</dc:creator>
  <cp:lastModifiedBy>Sandeep Dhanda</cp:lastModifiedBy>
  <cp:revision>27</cp:revision>
  <dcterms:created xsi:type="dcterms:W3CDTF">2023-07-11T12:38:53Z</dcterms:created>
  <dcterms:modified xsi:type="dcterms:W3CDTF">2026-05-29T08:56:03Z</dcterms:modified>
</cp:coreProperties>
</file>